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5143500" cx="9144000"/>
  <p:notesSz cx="6858000" cy="9144000"/>
  <p:embeddedFontLst>
    <p:embeddedFont>
      <p:font typeface="Raleway"/>
      <p:regular r:id="rId46"/>
      <p:bold r:id="rId47"/>
      <p:italic r:id="rId48"/>
      <p:boldItalic r:id="rId49"/>
    </p:embeddedFont>
    <p:embeddedFont>
      <p:font typeface="La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Raleway-regular.fntdata"/><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3139ecb218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139ecb218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139ecb218_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139ecb218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did this by standardizing films to the scale we see here, in order to effectively gauge shot density.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346a8cf17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46a8cf17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34b8d6175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4b8d6175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4c4455b3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4c4455b3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34c4455b3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4c4455b3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Cinemetrics is our source. It’s a movie measurement database containing several thousand entries of films from around the world.</a:t>
            </a:r>
            <a:endParaRPr/>
          </a:p>
          <a:p>
            <a:pPr indent="0" lvl="0" marL="0" rtl="0">
              <a:lnSpc>
                <a:spcPct val="115000"/>
              </a:lnSpc>
              <a:spcBef>
                <a:spcPts val="0"/>
              </a:spcBef>
              <a:spcAft>
                <a:spcPts val="0"/>
              </a:spcAft>
              <a:buNone/>
            </a:pPr>
            <a:r>
              <a:rPr lang="en" sz="1300">
                <a:solidFill>
                  <a:schemeClr val="accent1"/>
                </a:solidFill>
                <a:latin typeface="Lato"/>
                <a:ea typeface="Lato"/>
                <a:cs typeface="Lato"/>
                <a:sym typeface="Lato"/>
              </a:rPr>
              <a:t>Discuss cleaning it</a:t>
            </a:r>
            <a:endParaRPr sz="1300">
              <a:solidFill>
                <a:schemeClr val="accent1"/>
              </a:solidFill>
              <a:latin typeface="Lato"/>
              <a:ea typeface="Lato"/>
              <a:cs typeface="Lato"/>
              <a:sym typeface="Lato"/>
            </a:endParaRPr>
          </a:p>
          <a:p>
            <a:pPr indent="0" lvl="0" marL="0" rtl="0">
              <a:lnSpc>
                <a:spcPct val="115000"/>
              </a:lnSpc>
              <a:spcBef>
                <a:spcPts val="1600"/>
              </a:spcBef>
              <a:spcAft>
                <a:spcPts val="0"/>
              </a:spcAft>
              <a:buNone/>
            </a:pPr>
            <a:r>
              <a:rPr lang="en" sz="1300">
                <a:solidFill>
                  <a:schemeClr val="accent1"/>
                </a:solidFill>
                <a:latin typeface="Lato"/>
                <a:ea typeface="Lato"/>
                <a:cs typeface="Lato"/>
                <a:sym typeface="Lato"/>
              </a:rPr>
              <a:t>Discuss how we constrained our research question</a:t>
            </a:r>
            <a:endParaRPr sz="1300">
              <a:solidFill>
                <a:schemeClr val="accent1"/>
              </a:solidFill>
              <a:latin typeface="Lato"/>
              <a:ea typeface="Lato"/>
              <a:cs typeface="Lato"/>
              <a:sym typeface="Lato"/>
            </a:endParaRPr>
          </a:p>
          <a:p>
            <a:pPr indent="0" lvl="0" marL="0" rtl="0">
              <a:lnSpc>
                <a:spcPct val="115000"/>
              </a:lnSpc>
              <a:spcBef>
                <a:spcPts val="1600"/>
              </a:spcBef>
              <a:spcAft>
                <a:spcPts val="0"/>
              </a:spcAft>
              <a:buNone/>
            </a:pPr>
            <a:r>
              <a:rPr lang="en" sz="1300">
                <a:solidFill>
                  <a:schemeClr val="accent1"/>
                </a:solidFill>
                <a:latin typeface="Lato"/>
                <a:ea typeface="Lato"/>
                <a:cs typeface="Lato"/>
                <a:sym typeface="Lato"/>
              </a:rPr>
              <a:t>Describe the features</a:t>
            </a:r>
            <a:endParaRPr sz="1300">
              <a:solidFill>
                <a:schemeClr val="accent1"/>
              </a:solidFill>
              <a:latin typeface="Lato"/>
              <a:ea typeface="Lato"/>
              <a:cs typeface="Lato"/>
              <a:sym typeface="Lato"/>
            </a:endParaRPr>
          </a:p>
          <a:p>
            <a:pPr indent="0" lvl="0" marL="0" rtl="0">
              <a:spcBef>
                <a:spcPts val="16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4a08b016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4a08b016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Kevin spoke about dynamics of movies, and so we took each feature Aditya talked about and saw how they contributes to these dynamics and sort of saw how they faired across the three different eras as part of the </a:t>
            </a:r>
            <a:r>
              <a:rPr lang="en"/>
              <a:t>exploratory</a:t>
            </a:r>
            <a:r>
              <a:rPr lang="en"/>
              <a:t> data </a:t>
            </a:r>
            <a:r>
              <a:rPr lang="en"/>
              <a:t>analysis</a:t>
            </a:r>
            <a:r>
              <a:rPr lang="en"/>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34b8d6175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4b8d6175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4b8d6175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4b8d6175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‘Number of shots by Era’ is one of the most interesting trends we noticed. As you saw in the videos contrasting two directors belonging to two different eras.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34b8d6175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4b8d6175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But we thought average is not a good measure because </a:t>
            </a:r>
            <a:r>
              <a:rPr lang="en"/>
              <a:t>of the outliers (which in some case are quite dramatic). It's not normally distributed, so we went on to observe trends in median shot length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313a264187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13a264187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3139ecb218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139ecb218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34b8d6175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4b8d6175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3139ecb21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139ecb21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34b8d6175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4b8d6175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34c4455b3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4c4455b3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34c4455b3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4c4455b3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3139ecb218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139ecb218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Omega-squared is within the same dimensions as r-squared, so we can use the same sort of heuristic as r-squared to account for variance.</a:t>
            </a:r>
            <a:endParaRPr/>
          </a:p>
          <a:p>
            <a:pPr indent="0" lvl="0" marL="0" rtl="0">
              <a:spcBef>
                <a:spcPts val="0"/>
              </a:spcBef>
              <a:spcAft>
                <a:spcPts val="0"/>
              </a:spcAft>
              <a:buNone/>
            </a:pPr>
            <a:r>
              <a:t/>
            </a:r>
            <a:endParaRPr/>
          </a:p>
          <a:p>
            <a:pPr indent="0" lvl="0" marL="0" rtl="0">
              <a:spcBef>
                <a:spcPts val="0"/>
              </a:spcBef>
              <a:spcAft>
                <a:spcPts val="0"/>
              </a:spcAft>
              <a:buNone/>
            </a:pPr>
            <a:r>
              <a:rPr lang="en"/>
              <a:t>If we didn't log-transform the data, it would have violated the assumptions of the test of normality, and we wouldn’t be able to use it for regression.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313a264187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13a264187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Omega-squared is within the same dimensions as r-squared, so we can use the same sort of heuristic as r-squared to account for variance.</a:t>
            </a:r>
            <a:endParaRPr/>
          </a:p>
          <a:p>
            <a:pPr indent="0" lvl="0" marL="0" rtl="0">
              <a:spcBef>
                <a:spcPts val="0"/>
              </a:spcBef>
              <a:spcAft>
                <a:spcPts val="0"/>
              </a:spcAft>
              <a:buNone/>
            </a:pPr>
            <a:r>
              <a:t/>
            </a:r>
            <a:endParaRPr/>
          </a:p>
          <a:p>
            <a:pPr indent="0" lvl="0" marL="0" rtl="0">
              <a:spcBef>
                <a:spcPts val="0"/>
              </a:spcBef>
              <a:spcAft>
                <a:spcPts val="0"/>
              </a:spcAft>
              <a:buNone/>
            </a:pPr>
            <a:r>
              <a:rPr lang="en"/>
              <a:t>If we didn't log-transform the data, it would have violated the assumptions of the test of normality, and we wouldn’t be able to use it for regression.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34b83936a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4b83936a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For ANCOVA, for F stat, the formula is something like total rows - total categories - 1</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313a264187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13a264187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Omega-squared is within the same dimensions as r-squared, so we can use the same sort of heuristic as r-squared to account for variance.</a:t>
            </a:r>
            <a:endParaRPr/>
          </a:p>
          <a:p>
            <a:pPr indent="0" lvl="0" marL="0" rtl="0">
              <a:spcBef>
                <a:spcPts val="0"/>
              </a:spcBef>
              <a:spcAft>
                <a:spcPts val="0"/>
              </a:spcAft>
              <a:buNone/>
            </a:pPr>
            <a:r>
              <a:t/>
            </a:r>
            <a:endParaRPr/>
          </a:p>
          <a:p>
            <a:pPr indent="0" lvl="0" marL="0" rtl="0">
              <a:spcBef>
                <a:spcPts val="0"/>
              </a:spcBef>
              <a:spcAft>
                <a:spcPts val="0"/>
              </a:spcAft>
              <a:buNone/>
            </a:pPr>
            <a:r>
              <a:rPr lang="en"/>
              <a:t>If we didn't log-transform the data, it would have violated the assumptions of the test of normality, and we wouldn’t be able to use it for regression.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346a8cf17f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46a8cf17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https://www.researchgate.net/figure/Distant-reading-example-shows-the-structure-of-and-the-themes-in-Jack-Kerouacs-On-the-Ro_fig2_282156818</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34b83936a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4b83936a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313a264187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13a264187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Omega-squared is within the same dimensions as r-squared, so we can use the same sort of heuristic as r-squared to account for variance.</a:t>
            </a:r>
            <a:endParaRPr/>
          </a:p>
          <a:p>
            <a:pPr indent="0" lvl="0" marL="0" rtl="0">
              <a:spcBef>
                <a:spcPts val="0"/>
              </a:spcBef>
              <a:spcAft>
                <a:spcPts val="0"/>
              </a:spcAft>
              <a:buNone/>
            </a:pPr>
            <a:r>
              <a:t/>
            </a:r>
            <a:endParaRPr/>
          </a:p>
          <a:p>
            <a:pPr indent="0" lvl="0" marL="0" rtl="0">
              <a:spcBef>
                <a:spcPts val="0"/>
              </a:spcBef>
              <a:spcAft>
                <a:spcPts val="0"/>
              </a:spcAft>
              <a:buNone/>
            </a:pPr>
            <a:r>
              <a:rPr lang="en"/>
              <a:t>If we didn't log-transform the data, it would have violated the assumptions of the test of normality, and we wouldn’t be able to use it for regression.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34b83936a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4b83936a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3139ecb218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139ecb218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34a08b016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4a08b016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346a8cf1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46a8cf1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picked movies based on a small set of criteria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3139ecb218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139ecb218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picked movies based on a small set of criteria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3139ecb218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139ecb218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313a26418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3a26418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313a264187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13a264187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34a08b01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4a08b01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Going to use russian </a:t>
            </a:r>
            <a:r>
              <a:rPr lang="en"/>
              <a:t>interchangeably</a:t>
            </a:r>
            <a:r>
              <a:rPr lang="en"/>
              <a:t> with soviet, russian, and USSR throughout.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346a8cf17f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46a8cf17f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Doh-sidan-ye - Goodbye!</a:t>
            </a:r>
            <a:endParaRPr/>
          </a:p>
          <a:p>
            <a:pPr indent="0" lvl="0" marL="0" rtl="0">
              <a:spcBef>
                <a:spcPts val="0"/>
              </a:spcBef>
              <a:spcAft>
                <a:spcPts val="0"/>
              </a:spcAft>
              <a:buNone/>
            </a:pPr>
            <a:r>
              <a:rPr lang="en"/>
              <a:t>VoPROsov - questions?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34c4455b3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4c4455b3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346a8cf17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46a8cf17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346a8cf17f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46a8cf17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346a8cf17f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46a8cf17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34a08b01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4a08b01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Cinemetrics is our source. It’s a movie measurement database containing several thousand entries of films from around the world.</a:t>
            </a:r>
            <a:endParaRPr/>
          </a:p>
          <a:p>
            <a:pPr indent="0" lvl="0" marL="0" rtl="0">
              <a:lnSpc>
                <a:spcPct val="115000"/>
              </a:lnSpc>
              <a:spcBef>
                <a:spcPts val="0"/>
              </a:spcBef>
              <a:spcAft>
                <a:spcPts val="0"/>
              </a:spcAft>
              <a:buNone/>
            </a:pPr>
            <a:r>
              <a:rPr lang="en" sz="1300">
                <a:solidFill>
                  <a:schemeClr val="accent1"/>
                </a:solidFill>
                <a:latin typeface="Lato"/>
                <a:ea typeface="Lato"/>
                <a:cs typeface="Lato"/>
                <a:sym typeface="Lato"/>
              </a:rPr>
              <a:t>Discuss cleaning it</a:t>
            </a:r>
            <a:endParaRPr sz="1300">
              <a:solidFill>
                <a:schemeClr val="accent1"/>
              </a:solidFill>
              <a:latin typeface="Lato"/>
              <a:ea typeface="Lato"/>
              <a:cs typeface="Lato"/>
              <a:sym typeface="Lato"/>
            </a:endParaRPr>
          </a:p>
          <a:p>
            <a:pPr indent="0" lvl="0" marL="0" rtl="0">
              <a:lnSpc>
                <a:spcPct val="115000"/>
              </a:lnSpc>
              <a:spcBef>
                <a:spcPts val="1600"/>
              </a:spcBef>
              <a:spcAft>
                <a:spcPts val="0"/>
              </a:spcAft>
              <a:buNone/>
            </a:pPr>
            <a:r>
              <a:rPr lang="en" sz="1300">
                <a:solidFill>
                  <a:schemeClr val="accent1"/>
                </a:solidFill>
                <a:latin typeface="Lato"/>
                <a:ea typeface="Lato"/>
                <a:cs typeface="Lato"/>
                <a:sym typeface="Lato"/>
              </a:rPr>
              <a:t>Discuss how we constrained our research question</a:t>
            </a:r>
            <a:endParaRPr sz="1300">
              <a:solidFill>
                <a:schemeClr val="accent1"/>
              </a:solidFill>
              <a:latin typeface="Lato"/>
              <a:ea typeface="Lato"/>
              <a:cs typeface="Lato"/>
              <a:sym typeface="Lato"/>
            </a:endParaRPr>
          </a:p>
          <a:p>
            <a:pPr indent="0" lvl="0" marL="0" rtl="0">
              <a:lnSpc>
                <a:spcPct val="115000"/>
              </a:lnSpc>
              <a:spcBef>
                <a:spcPts val="1600"/>
              </a:spcBef>
              <a:spcAft>
                <a:spcPts val="0"/>
              </a:spcAft>
              <a:buNone/>
            </a:pPr>
            <a:r>
              <a:rPr lang="en" sz="1300">
                <a:solidFill>
                  <a:schemeClr val="accent1"/>
                </a:solidFill>
                <a:latin typeface="Lato"/>
                <a:ea typeface="Lato"/>
                <a:cs typeface="Lato"/>
                <a:sym typeface="Lato"/>
              </a:rPr>
              <a:t>Describe the features</a:t>
            </a:r>
            <a:endParaRPr sz="1300">
              <a:solidFill>
                <a:schemeClr val="accent1"/>
              </a:solidFill>
              <a:latin typeface="Lato"/>
              <a:ea typeface="Lato"/>
              <a:cs typeface="Lato"/>
              <a:sym typeface="Lato"/>
            </a:endParaRPr>
          </a:p>
          <a:p>
            <a:pPr indent="0" lvl="0" marL="0" rtl="0">
              <a:spcBef>
                <a:spcPts val="16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34c4455b3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4c4455b3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rgbClr val="FFFF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rgbClr val="FFFF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rgbClr val="FFFF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rgbClr val="FFFF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rgbClr val="FFFF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rgbClr val="FFFF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www.cinemetrics.lv/articles.php" TargetMode="External"/><Relationship Id="rId4" Type="http://schemas.openxmlformats.org/officeDocument/2006/relationships/hyperlink" Target="http://www.cinemetrics.lv/database.ph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youtube.com/watch?v=YVuf3T3k-W0#t=2m45s" TargetMode="External"/><Relationship Id="rId4" Type="http://schemas.openxmlformats.org/officeDocument/2006/relationships/hyperlink" Target="https://www.youtube.com/watch?v=gVpJTLpPLD0#t=41m31s" TargetMode="External"/><Relationship Id="rId5"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311700" y="1116050"/>
            <a:ext cx="8520600" cy="1136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Death of Stalin</a:t>
            </a:r>
            <a:endParaRPr/>
          </a:p>
        </p:txBody>
      </p:sp>
      <p:sp>
        <p:nvSpPr>
          <p:cNvPr id="87" name="Google Shape;87;p13"/>
          <p:cNvSpPr txBox="1"/>
          <p:nvPr>
            <p:ph idx="1" type="subTitle"/>
          </p:nvPr>
        </p:nvSpPr>
        <p:spPr>
          <a:xfrm>
            <a:off x="311700" y="1813575"/>
            <a:ext cx="8520600" cy="545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Cinemetric data in 20th century Russian films</a:t>
            </a:r>
            <a:endParaRPr/>
          </a:p>
        </p:txBody>
      </p:sp>
      <p:pic>
        <p:nvPicPr>
          <p:cNvPr descr="Image result for stalin" id="88" name="Google Shape;88;p13"/>
          <p:cNvPicPr preferRelativeResize="0"/>
          <p:nvPr/>
        </p:nvPicPr>
        <p:blipFill>
          <a:blip r:embed="rId3">
            <a:alphaModFix/>
          </a:blip>
          <a:stretch>
            <a:fillRect/>
          </a:stretch>
        </p:blipFill>
        <p:spPr>
          <a:xfrm>
            <a:off x="0" y="2358975"/>
            <a:ext cx="9144000" cy="2988892"/>
          </a:xfrm>
          <a:prstGeom prst="rect">
            <a:avLst/>
          </a:prstGeom>
          <a:noFill/>
          <a:ln>
            <a:noFill/>
          </a:ln>
        </p:spPr>
      </p:pic>
      <p:sp>
        <p:nvSpPr>
          <p:cNvPr id="89" name="Google Shape;89;p13"/>
          <p:cNvSpPr txBox="1"/>
          <p:nvPr>
            <p:ph idx="1" type="subTitle"/>
          </p:nvPr>
        </p:nvSpPr>
        <p:spPr>
          <a:xfrm>
            <a:off x="7590850" y="1011075"/>
            <a:ext cx="1388400" cy="5454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t>Group </a:t>
            </a:r>
            <a:r>
              <a:rPr b="1" lang="en" sz="1200"/>
              <a:t>5</a:t>
            </a:r>
            <a:endParaRPr b="1" sz="1200"/>
          </a:p>
          <a:p>
            <a:pPr indent="0" lvl="0" marL="0" marR="0" rtl="0" algn="ctr">
              <a:lnSpc>
                <a:spcPct val="100000"/>
              </a:lnSpc>
              <a:spcBef>
                <a:spcPts val="0"/>
              </a:spcBef>
              <a:spcAft>
                <a:spcPts val="0"/>
              </a:spcAft>
              <a:buNone/>
            </a:pPr>
            <a:r>
              <a:rPr lang="en" sz="1200"/>
              <a:t>Sahil Aggarwal </a:t>
            </a:r>
            <a:r>
              <a:rPr lang="en" sz="1200"/>
              <a:t>Aditya Chatterjee</a:t>
            </a:r>
            <a:r>
              <a:rPr lang="en" sz="1200"/>
              <a:t> </a:t>
            </a:r>
            <a:r>
              <a:rPr lang="en" sz="1200"/>
              <a:t>Kevin McCraney</a:t>
            </a:r>
            <a:endParaRPr sz="1200"/>
          </a:p>
          <a:p>
            <a:pPr indent="0" lvl="0" marL="0" marR="0" rtl="0" algn="ctr">
              <a:lnSpc>
                <a:spcPct val="100000"/>
              </a:lnSpc>
              <a:spcBef>
                <a:spcPts val="0"/>
              </a:spcBef>
              <a:spcAft>
                <a:spcPts val="0"/>
              </a:spcAft>
              <a:buNone/>
            </a:pPr>
            <a:r>
              <a:rPr lang="en" sz="1200"/>
              <a:t>Altan Orhon Umang Sehgal</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Example: Shot length distribution of 2 films</a:t>
            </a:r>
            <a:endParaRPr/>
          </a:p>
          <a:p>
            <a:pPr indent="0" lvl="0" marL="0" rtl="0">
              <a:spcBef>
                <a:spcPts val="0"/>
              </a:spcBef>
              <a:spcAft>
                <a:spcPts val="0"/>
              </a:spcAft>
              <a:buNone/>
            </a:pPr>
            <a:r>
              <a:t/>
            </a:r>
            <a:endParaRPr/>
          </a:p>
        </p:txBody>
      </p:sp>
      <p:pic>
        <p:nvPicPr>
          <p:cNvPr id="153" name="Google Shape;153;p22"/>
          <p:cNvPicPr preferRelativeResize="0"/>
          <p:nvPr/>
        </p:nvPicPr>
        <p:blipFill>
          <a:blip r:embed="rId3">
            <a:alphaModFix/>
          </a:blip>
          <a:stretch>
            <a:fillRect/>
          </a:stretch>
        </p:blipFill>
        <p:spPr>
          <a:xfrm>
            <a:off x="2519575" y="1898575"/>
            <a:ext cx="4104850" cy="3078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Example: Shot density over time of 2 films</a:t>
            </a:r>
            <a:endParaRPr/>
          </a:p>
          <a:p>
            <a:pPr indent="0" lvl="0" marL="0" rtl="0">
              <a:spcBef>
                <a:spcPts val="0"/>
              </a:spcBef>
              <a:spcAft>
                <a:spcPts val="0"/>
              </a:spcAft>
              <a:buNone/>
            </a:pPr>
            <a:r>
              <a:t/>
            </a:r>
            <a:endParaRPr/>
          </a:p>
        </p:txBody>
      </p:sp>
      <p:pic>
        <p:nvPicPr>
          <p:cNvPr id="159" name="Google Shape;159;p23"/>
          <p:cNvPicPr preferRelativeResize="0"/>
          <p:nvPr/>
        </p:nvPicPr>
        <p:blipFill rotWithShape="1">
          <a:blip r:embed="rId3">
            <a:alphaModFix/>
          </a:blip>
          <a:srcRect b="0" l="0" r="0" t="0"/>
          <a:stretch/>
        </p:blipFill>
        <p:spPr>
          <a:xfrm>
            <a:off x="2519575" y="1853850"/>
            <a:ext cx="4104850" cy="3078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Methods: Our data source &amp; features</a:t>
            </a:r>
            <a:endParaRPr/>
          </a:p>
        </p:txBody>
      </p:sp>
      <p:sp>
        <p:nvSpPr>
          <p:cNvPr id="165" name="Google Shape;165;p24"/>
          <p:cNvSpPr txBox="1"/>
          <p:nvPr>
            <p:ph idx="1" type="body"/>
          </p:nvPr>
        </p:nvSpPr>
        <p:spPr>
          <a:xfrm>
            <a:off x="729450" y="2078875"/>
            <a:ext cx="5083500" cy="226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There was no API, so we scraped the HTML into a database.</a:t>
            </a:r>
            <a:endParaRPr/>
          </a:p>
          <a:p>
            <a:pPr indent="0" lvl="0" marL="0">
              <a:spcBef>
                <a:spcPts val="1600"/>
              </a:spcBef>
              <a:spcAft>
                <a:spcPts val="0"/>
              </a:spcAft>
              <a:buNone/>
            </a:pPr>
            <a:r>
              <a:rPr lang="en"/>
              <a:t>W</a:t>
            </a:r>
            <a:r>
              <a:rPr lang="en"/>
              <a:t>e found films where Russia, USSR, or Soviet Union was listed as country of origin. These comprised our secondary dataset.</a:t>
            </a:r>
            <a:endParaRPr/>
          </a:p>
          <a:p>
            <a:pPr indent="0" lvl="0" marL="0">
              <a:spcBef>
                <a:spcPts val="1600"/>
              </a:spcBef>
              <a:spcAft>
                <a:spcPts val="0"/>
              </a:spcAft>
              <a:buNone/>
            </a:pPr>
            <a:r>
              <a:rPr lang="en"/>
              <a:t>We output the data as a CSV containing just these films.</a:t>
            </a:r>
            <a:endParaRPr/>
          </a:p>
          <a:p>
            <a:pPr indent="0" lvl="0" marL="0" rtl="0">
              <a:spcBef>
                <a:spcPts val="1600"/>
              </a:spcBef>
              <a:spcAft>
                <a:spcPts val="1600"/>
              </a:spcAft>
              <a:buNone/>
            </a:pPr>
            <a:r>
              <a:rPr b="1" lang="en"/>
              <a:t>Total Films: 243</a:t>
            </a:r>
            <a:endParaRPr b="1"/>
          </a:p>
        </p:txBody>
      </p:sp>
      <p:pic>
        <p:nvPicPr>
          <p:cNvPr id="166" name="Google Shape;166;p24"/>
          <p:cNvPicPr preferRelativeResize="0"/>
          <p:nvPr/>
        </p:nvPicPr>
        <p:blipFill>
          <a:blip r:embed="rId3">
            <a:alphaModFix/>
          </a:blip>
          <a:stretch>
            <a:fillRect/>
          </a:stretch>
        </p:blipFill>
        <p:spPr>
          <a:xfrm>
            <a:off x="5812850" y="2187825"/>
            <a:ext cx="2904950" cy="1788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Tweaking the approach</a:t>
            </a:r>
            <a:endParaRPr/>
          </a:p>
        </p:txBody>
      </p:sp>
      <p:sp>
        <p:nvSpPr>
          <p:cNvPr id="172" name="Google Shape;172;p25"/>
          <p:cNvSpPr txBox="1"/>
          <p:nvPr>
            <p:ph idx="1" type="body"/>
          </p:nvPr>
        </p:nvSpPr>
        <p:spPr>
          <a:xfrm>
            <a:off x="729450" y="2078875"/>
            <a:ext cx="4566600" cy="226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After grabbing data, we realized  we had to control for sound.</a:t>
            </a:r>
            <a:endParaRPr/>
          </a:p>
          <a:p>
            <a:pPr indent="0" lvl="0" marL="0">
              <a:spcBef>
                <a:spcPts val="1600"/>
              </a:spcBef>
              <a:spcAft>
                <a:spcPts val="0"/>
              </a:spcAft>
              <a:buNone/>
            </a:pPr>
            <a:r>
              <a:rPr lang="en"/>
              <a:t>Sound became prevalent in the late 1920’s &amp; early 1930’s.</a:t>
            </a:r>
            <a:endParaRPr/>
          </a:p>
          <a:p>
            <a:pPr indent="0" lvl="0" marL="0">
              <a:spcBef>
                <a:spcPts val="1600"/>
              </a:spcBef>
              <a:spcAft>
                <a:spcPts val="0"/>
              </a:spcAft>
              <a:buNone/>
            </a:pPr>
            <a:r>
              <a:rPr lang="en"/>
              <a:t>It afforded directors new cinematic techniques: visual was not the only channel for storytelling.</a:t>
            </a:r>
            <a:endParaRPr/>
          </a:p>
          <a:p>
            <a:pPr indent="0" lvl="0" marL="0" rtl="0">
              <a:spcBef>
                <a:spcPts val="1600"/>
              </a:spcBef>
              <a:spcAft>
                <a:spcPts val="1600"/>
              </a:spcAft>
              <a:buNone/>
            </a:pPr>
            <a:r>
              <a:rPr lang="en"/>
              <a:t>Continuity would be carried by the audio track as well.</a:t>
            </a:r>
            <a:endParaRPr/>
          </a:p>
        </p:txBody>
      </p:sp>
      <p:pic>
        <p:nvPicPr>
          <p:cNvPr descr="Image result for russian propaganda girl shouting" id="173" name="Google Shape;173;p25"/>
          <p:cNvPicPr preferRelativeResize="0"/>
          <p:nvPr/>
        </p:nvPicPr>
        <p:blipFill>
          <a:blip r:embed="rId3">
            <a:alphaModFix/>
          </a:blip>
          <a:stretch>
            <a:fillRect/>
          </a:stretch>
        </p:blipFill>
        <p:spPr>
          <a:xfrm>
            <a:off x="5601605" y="1853850"/>
            <a:ext cx="3204895" cy="2261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729450" y="13948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Retrieving missing data using the OMDb API</a:t>
            </a:r>
            <a:endParaRPr/>
          </a:p>
        </p:txBody>
      </p:sp>
      <p:sp>
        <p:nvSpPr>
          <p:cNvPr id="179" name="Google Shape;179;p26"/>
          <p:cNvSpPr txBox="1"/>
          <p:nvPr>
            <p:ph idx="1" type="body"/>
          </p:nvPr>
        </p:nvSpPr>
        <p:spPr>
          <a:xfrm>
            <a:off x="729450" y="1926475"/>
            <a:ext cx="4381200" cy="2514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Among other things, Cinemetrics lacks information about genre, language and popularity.</a:t>
            </a:r>
            <a:endParaRPr/>
          </a:p>
          <a:p>
            <a:pPr indent="0" lvl="0" marL="0" rtl="0">
              <a:spcBef>
                <a:spcPts val="1600"/>
              </a:spcBef>
              <a:spcAft>
                <a:spcPts val="0"/>
              </a:spcAft>
              <a:buNone/>
            </a:pPr>
            <a:r>
              <a:rPr lang="en"/>
              <a:t>We treated OMDB as a single source of truth for this information.</a:t>
            </a:r>
            <a:endParaRPr/>
          </a:p>
          <a:p>
            <a:pPr indent="0" lvl="0" marL="0">
              <a:spcBef>
                <a:spcPts val="1600"/>
              </a:spcBef>
              <a:spcAft>
                <a:spcPts val="0"/>
              </a:spcAft>
              <a:buNone/>
            </a:pPr>
            <a:r>
              <a:rPr lang="en"/>
              <a:t>OMDb provides a RESTful API for film metadata. IMDb IDs from the Cinemetrics dataset were used to retrieve JSON metadata, which we appended to our dataset.</a:t>
            </a:r>
            <a:endParaRPr/>
          </a:p>
          <a:p>
            <a:pPr indent="0" lvl="0" marL="0" rtl="0">
              <a:spcBef>
                <a:spcPts val="1600"/>
              </a:spcBef>
              <a:spcAft>
                <a:spcPts val="1600"/>
              </a:spcAft>
              <a:buNone/>
            </a:pPr>
            <a:r>
              <a:rPr lang="en"/>
              <a:t>We made a categorical classifier [Sound: 1; NoSound: 0].</a:t>
            </a:r>
            <a:endParaRPr/>
          </a:p>
        </p:txBody>
      </p:sp>
      <p:pic>
        <p:nvPicPr>
          <p:cNvPr id="180" name="Google Shape;180;p26"/>
          <p:cNvPicPr preferRelativeResize="0"/>
          <p:nvPr/>
        </p:nvPicPr>
        <p:blipFill>
          <a:blip r:embed="rId3">
            <a:alphaModFix/>
          </a:blip>
          <a:stretch>
            <a:fillRect/>
          </a:stretch>
        </p:blipFill>
        <p:spPr>
          <a:xfrm>
            <a:off x="5241575" y="2488774"/>
            <a:ext cx="3596075" cy="1164775"/>
          </a:xfrm>
          <a:prstGeom prst="rect">
            <a:avLst/>
          </a:prstGeom>
          <a:noFill/>
          <a:ln>
            <a:noFill/>
          </a:ln>
        </p:spPr>
      </p:pic>
      <p:pic>
        <p:nvPicPr>
          <p:cNvPr id="181" name="Google Shape;181;p26"/>
          <p:cNvPicPr preferRelativeResize="0"/>
          <p:nvPr/>
        </p:nvPicPr>
        <p:blipFill>
          <a:blip r:embed="rId4">
            <a:alphaModFix/>
          </a:blip>
          <a:stretch>
            <a:fillRect/>
          </a:stretch>
        </p:blipFill>
        <p:spPr>
          <a:xfrm>
            <a:off x="1800" y="4811812"/>
            <a:ext cx="9143999" cy="205926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Methods: Our data source &amp; features</a:t>
            </a:r>
            <a:endParaRPr/>
          </a:p>
        </p:txBody>
      </p:sp>
      <p:sp>
        <p:nvSpPr>
          <p:cNvPr id="187" name="Google Shape;187;p27"/>
          <p:cNvSpPr txBox="1"/>
          <p:nvPr>
            <p:ph idx="1" type="body"/>
          </p:nvPr>
        </p:nvSpPr>
        <p:spPr>
          <a:xfrm>
            <a:off x="729450" y="2078875"/>
            <a:ext cx="4871700" cy="226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deduplicated similar titles, removed films shorter than 40min (less than feature film length), and compared lengths to OMDB to ensure we were dealing with the right movie.</a:t>
            </a:r>
            <a:endParaRPr/>
          </a:p>
          <a:p>
            <a:pPr indent="0" lvl="0" marL="0" rtl="0">
              <a:spcBef>
                <a:spcPts val="1600"/>
              </a:spcBef>
              <a:spcAft>
                <a:spcPts val="1600"/>
              </a:spcAft>
              <a:buNone/>
            </a:pPr>
            <a:r>
              <a:rPr b="1" lang="en"/>
              <a:t>Total Films: 132</a:t>
            </a:r>
            <a:endParaRPr b="1"/>
          </a:p>
        </p:txBody>
      </p:sp>
      <p:pic>
        <p:nvPicPr>
          <p:cNvPr id="188" name="Google Shape;188;p27"/>
          <p:cNvPicPr preferRelativeResize="0"/>
          <p:nvPr/>
        </p:nvPicPr>
        <p:blipFill>
          <a:blip r:embed="rId3">
            <a:alphaModFix/>
          </a:blip>
          <a:stretch>
            <a:fillRect/>
          </a:stretch>
        </p:blipFill>
        <p:spPr>
          <a:xfrm>
            <a:off x="5812850" y="2187825"/>
            <a:ext cx="2904950" cy="1788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Preliminary Analyses</a:t>
            </a:r>
            <a:endParaRPr/>
          </a:p>
        </p:txBody>
      </p:sp>
      <p:sp>
        <p:nvSpPr>
          <p:cNvPr id="194" name="Google Shape;194;p28"/>
          <p:cNvSpPr txBox="1"/>
          <p:nvPr>
            <p:ph idx="1" type="body"/>
          </p:nvPr>
        </p:nvSpPr>
        <p:spPr>
          <a:xfrm>
            <a:off x="729450" y="2078875"/>
            <a:ext cx="3714300" cy="2261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Year of Distribution</a:t>
            </a:r>
            <a:endParaRPr b="1"/>
          </a:p>
          <a:p>
            <a:pPr indent="0" lvl="0" marL="0" rtl="0">
              <a:spcBef>
                <a:spcPts val="1600"/>
              </a:spcBef>
              <a:spcAft>
                <a:spcPts val="0"/>
              </a:spcAft>
              <a:buNone/>
            </a:pPr>
            <a:r>
              <a:rPr b="1" lang="en"/>
              <a:t>Era 1</a:t>
            </a:r>
            <a:r>
              <a:rPr lang="en"/>
              <a:t> - Released before 1934 (before legally mandated socialist realism) </a:t>
            </a:r>
            <a:endParaRPr/>
          </a:p>
          <a:p>
            <a:pPr indent="0" lvl="0" marL="0" rtl="0">
              <a:lnSpc>
                <a:spcPct val="100000"/>
              </a:lnSpc>
              <a:spcBef>
                <a:spcPts val="1600"/>
              </a:spcBef>
              <a:spcAft>
                <a:spcPts val="0"/>
              </a:spcAft>
              <a:buNone/>
            </a:pPr>
            <a:r>
              <a:rPr b="1" lang="en"/>
              <a:t>Era 2</a:t>
            </a:r>
            <a:r>
              <a:rPr lang="en"/>
              <a:t> - Released from 1934 to 1953 (until the end of the Stalin era, after which policies were relaxed)</a:t>
            </a:r>
            <a:endParaRPr/>
          </a:p>
          <a:p>
            <a:pPr indent="0" lvl="0" marL="0" rtl="0">
              <a:lnSpc>
                <a:spcPct val="100000"/>
              </a:lnSpc>
              <a:spcBef>
                <a:spcPts val="0"/>
              </a:spcBef>
              <a:spcAft>
                <a:spcPts val="0"/>
              </a:spcAft>
              <a:buNone/>
            </a:pPr>
            <a:r>
              <a:t/>
            </a:r>
            <a:endParaRPr b="1"/>
          </a:p>
          <a:p>
            <a:pPr indent="0" lvl="0" marL="0" rtl="0">
              <a:lnSpc>
                <a:spcPct val="100000"/>
              </a:lnSpc>
              <a:spcBef>
                <a:spcPts val="0"/>
              </a:spcBef>
              <a:spcAft>
                <a:spcPts val="0"/>
              </a:spcAft>
              <a:buNone/>
            </a:pPr>
            <a:r>
              <a:rPr b="1" lang="en"/>
              <a:t>Era 3 </a:t>
            </a:r>
            <a:r>
              <a:rPr lang="en"/>
              <a:t>- Released after 1953</a:t>
            </a:r>
            <a:endParaRPr/>
          </a:p>
        </p:txBody>
      </p:sp>
      <p:pic>
        <p:nvPicPr>
          <p:cNvPr id="195" name="Google Shape;195;p28"/>
          <p:cNvPicPr preferRelativeResize="0"/>
          <p:nvPr/>
        </p:nvPicPr>
        <p:blipFill>
          <a:blip r:embed="rId3">
            <a:alphaModFix/>
          </a:blip>
          <a:stretch>
            <a:fillRect/>
          </a:stretch>
        </p:blipFill>
        <p:spPr>
          <a:xfrm>
            <a:off x="4723650" y="1719800"/>
            <a:ext cx="3972350" cy="2979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Preliminary Analyses</a:t>
            </a:r>
            <a:endParaRPr/>
          </a:p>
          <a:p>
            <a:pPr indent="0" lvl="0" marL="0" rtl="0">
              <a:spcBef>
                <a:spcPts val="0"/>
              </a:spcBef>
              <a:spcAft>
                <a:spcPts val="0"/>
              </a:spcAft>
              <a:buNone/>
            </a:pPr>
            <a:r>
              <a:t/>
            </a:r>
            <a:endParaRPr/>
          </a:p>
        </p:txBody>
      </p:sp>
      <p:sp>
        <p:nvSpPr>
          <p:cNvPr id="201" name="Google Shape;201;p29"/>
          <p:cNvSpPr txBox="1"/>
          <p:nvPr>
            <p:ph idx="1" type="body"/>
          </p:nvPr>
        </p:nvSpPr>
        <p:spPr>
          <a:xfrm>
            <a:off x="729450" y="2078875"/>
            <a:ext cx="3784200" cy="226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Length of film by Era</a:t>
            </a:r>
            <a:endParaRPr b="1"/>
          </a:p>
          <a:p>
            <a:pPr indent="0" lvl="0" marL="0" rtl="0">
              <a:spcBef>
                <a:spcPts val="1600"/>
              </a:spcBef>
              <a:spcAft>
                <a:spcPts val="1600"/>
              </a:spcAft>
              <a:buNone/>
            </a:pPr>
            <a:r>
              <a:rPr lang="en"/>
              <a:t>The length of films increased after mandated socialist realism but were largely consistent post Stalin’s death. </a:t>
            </a:r>
            <a:endParaRPr/>
          </a:p>
        </p:txBody>
      </p:sp>
      <p:pic>
        <p:nvPicPr>
          <p:cNvPr id="202" name="Google Shape;202;p29"/>
          <p:cNvPicPr preferRelativeResize="0"/>
          <p:nvPr/>
        </p:nvPicPr>
        <p:blipFill>
          <a:blip r:embed="rId3">
            <a:alphaModFix/>
          </a:blip>
          <a:stretch>
            <a:fillRect/>
          </a:stretch>
        </p:blipFill>
        <p:spPr>
          <a:xfrm>
            <a:off x="4595738" y="1534875"/>
            <a:ext cx="4228175" cy="3164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Preliminary Analyses</a:t>
            </a:r>
            <a:endParaRPr/>
          </a:p>
          <a:p>
            <a:pPr indent="0" lvl="0" marL="0" rtl="0">
              <a:spcBef>
                <a:spcPts val="0"/>
              </a:spcBef>
              <a:spcAft>
                <a:spcPts val="0"/>
              </a:spcAft>
              <a:buNone/>
            </a:pPr>
            <a:r>
              <a:t/>
            </a:r>
            <a:endParaRPr/>
          </a:p>
        </p:txBody>
      </p:sp>
      <p:sp>
        <p:nvSpPr>
          <p:cNvPr id="208" name="Google Shape;208;p30"/>
          <p:cNvSpPr txBox="1"/>
          <p:nvPr>
            <p:ph idx="1" type="body"/>
          </p:nvPr>
        </p:nvSpPr>
        <p:spPr>
          <a:xfrm>
            <a:off x="671150" y="2102200"/>
            <a:ext cx="3807600" cy="226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Number of Shots per film by Era</a:t>
            </a:r>
            <a:endParaRPr b="1"/>
          </a:p>
          <a:p>
            <a:pPr indent="0" lvl="0" marL="0" rtl="0">
              <a:spcBef>
                <a:spcPts val="1600"/>
              </a:spcBef>
              <a:spcAft>
                <a:spcPts val="1600"/>
              </a:spcAft>
              <a:buNone/>
            </a:pPr>
            <a:r>
              <a:rPr lang="en"/>
              <a:t>The number of shots fell drastically as seen from the trend across the three eras.</a:t>
            </a:r>
            <a:endParaRPr/>
          </a:p>
        </p:txBody>
      </p:sp>
      <p:pic>
        <p:nvPicPr>
          <p:cNvPr id="209" name="Google Shape;209;p30"/>
          <p:cNvPicPr preferRelativeResize="0"/>
          <p:nvPr/>
        </p:nvPicPr>
        <p:blipFill>
          <a:blip r:embed="rId3">
            <a:alphaModFix/>
          </a:blip>
          <a:stretch>
            <a:fillRect/>
          </a:stretch>
        </p:blipFill>
        <p:spPr>
          <a:xfrm>
            <a:off x="4554000" y="1545950"/>
            <a:ext cx="4253150" cy="3195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Preliminary Analyses</a:t>
            </a:r>
            <a:endParaRPr/>
          </a:p>
          <a:p>
            <a:pPr indent="0" lvl="0" marL="0" rtl="0">
              <a:spcBef>
                <a:spcPts val="0"/>
              </a:spcBef>
              <a:spcAft>
                <a:spcPts val="0"/>
              </a:spcAft>
              <a:buNone/>
            </a:pPr>
            <a:r>
              <a:t/>
            </a:r>
            <a:endParaRPr/>
          </a:p>
        </p:txBody>
      </p:sp>
      <p:sp>
        <p:nvSpPr>
          <p:cNvPr id="215" name="Google Shape;215;p31"/>
          <p:cNvSpPr txBox="1"/>
          <p:nvPr>
            <p:ph idx="1" type="body"/>
          </p:nvPr>
        </p:nvSpPr>
        <p:spPr>
          <a:xfrm>
            <a:off x="729450" y="2078875"/>
            <a:ext cx="3737700" cy="2261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Average Shot Length</a:t>
            </a:r>
            <a:r>
              <a:rPr lang="en"/>
              <a:t> </a:t>
            </a:r>
            <a:r>
              <a:rPr b="1" lang="en"/>
              <a:t>by Era</a:t>
            </a:r>
            <a:endParaRPr b="1"/>
          </a:p>
          <a:p>
            <a:pPr indent="0" lvl="0" marL="0" rtl="0">
              <a:spcBef>
                <a:spcPts val="1600"/>
              </a:spcBef>
              <a:spcAft>
                <a:spcPts val="1600"/>
              </a:spcAft>
              <a:buNone/>
            </a:pPr>
            <a:r>
              <a:rPr lang="en"/>
              <a:t>Average of shot lengths tended  to significantly increase over time across the three eras. </a:t>
            </a:r>
            <a:endParaRPr b="1"/>
          </a:p>
        </p:txBody>
      </p:sp>
      <p:pic>
        <p:nvPicPr>
          <p:cNvPr id="216" name="Google Shape;216;p31"/>
          <p:cNvPicPr preferRelativeResize="0"/>
          <p:nvPr/>
        </p:nvPicPr>
        <p:blipFill>
          <a:blip r:embed="rId3">
            <a:alphaModFix/>
          </a:blip>
          <a:stretch>
            <a:fillRect/>
          </a:stretch>
        </p:blipFill>
        <p:spPr>
          <a:xfrm>
            <a:off x="4592225" y="1583075"/>
            <a:ext cx="4333875" cy="3248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Agenda</a:t>
            </a:r>
            <a:endParaRPr/>
          </a:p>
        </p:txBody>
      </p:sp>
      <p:sp>
        <p:nvSpPr>
          <p:cNvPr id="95" name="Google Shape;95;p1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Primer of important concepts</a:t>
            </a:r>
            <a:endParaRPr/>
          </a:p>
          <a:p>
            <a:pPr indent="0" lvl="0" marL="0">
              <a:spcBef>
                <a:spcPts val="1600"/>
              </a:spcBef>
              <a:spcAft>
                <a:spcPts val="0"/>
              </a:spcAft>
              <a:buNone/>
            </a:pPr>
            <a:r>
              <a:rPr lang="en"/>
              <a:t>Research question</a:t>
            </a:r>
            <a:endParaRPr/>
          </a:p>
          <a:p>
            <a:pPr indent="0" lvl="0" marL="0">
              <a:spcBef>
                <a:spcPts val="1600"/>
              </a:spcBef>
              <a:spcAft>
                <a:spcPts val="0"/>
              </a:spcAft>
              <a:buNone/>
            </a:pPr>
            <a:r>
              <a:rPr lang="en"/>
              <a:t>Methods</a:t>
            </a:r>
            <a:endParaRPr/>
          </a:p>
          <a:p>
            <a:pPr indent="0" lvl="0" marL="0">
              <a:spcBef>
                <a:spcPts val="1600"/>
              </a:spcBef>
              <a:spcAft>
                <a:spcPts val="0"/>
              </a:spcAft>
              <a:buNone/>
            </a:pPr>
            <a:r>
              <a:rPr lang="en"/>
              <a:t>Preliminary  analysis</a:t>
            </a:r>
            <a:endParaRPr/>
          </a:p>
          <a:p>
            <a:pPr indent="0" lvl="0" marL="0">
              <a:spcBef>
                <a:spcPts val="1600"/>
              </a:spcBef>
              <a:spcAft>
                <a:spcPts val="0"/>
              </a:spcAft>
              <a:buNone/>
            </a:pPr>
            <a:r>
              <a:rPr lang="en"/>
              <a:t>Results</a:t>
            </a:r>
            <a:endParaRPr/>
          </a:p>
          <a:p>
            <a:pPr indent="0" lvl="0" marL="0">
              <a:spcBef>
                <a:spcPts val="1600"/>
              </a:spcBef>
              <a:spcAft>
                <a:spcPts val="1600"/>
              </a:spcAft>
              <a:buNone/>
            </a:pPr>
            <a:r>
              <a:rPr lang="en"/>
              <a:t>Concluding remarks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Preliminary Analyses</a:t>
            </a:r>
            <a:endParaRPr/>
          </a:p>
          <a:p>
            <a:pPr indent="0" lvl="0" marL="0" rtl="0">
              <a:spcBef>
                <a:spcPts val="0"/>
              </a:spcBef>
              <a:spcAft>
                <a:spcPts val="0"/>
              </a:spcAft>
              <a:buNone/>
            </a:pPr>
            <a:r>
              <a:t/>
            </a:r>
            <a:endParaRPr/>
          </a:p>
        </p:txBody>
      </p:sp>
      <p:sp>
        <p:nvSpPr>
          <p:cNvPr id="222" name="Google Shape;222;p32"/>
          <p:cNvSpPr txBox="1"/>
          <p:nvPr>
            <p:ph idx="1" type="body"/>
          </p:nvPr>
        </p:nvSpPr>
        <p:spPr>
          <a:xfrm>
            <a:off x="729450" y="2078875"/>
            <a:ext cx="3737700" cy="2261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Median Shot Length</a:t>
            </a:r>
            <a:r>
              <a:rPr lang="en"/>
              <a:t> </a:t>
            </a:r>
            <a:r>
              <a:rPr b="1" lang="en"/>
              <a:t>by Era</a:t>
            </a:r>
            <a:endParaRPr b="1"/>
          </a:p>
          <a:p>
            <a:pPr indent="0" lvl="0" marL="0" rtl="0">
              <a:spcBef>
                <a:spcPts val="1600"/>
              </a:spcBef>
              <a:spcAft>
                <a:spcPts val="1600"/>
              </a:spcAft>
              <a:buNone/>
            </a:pPr>
            <a:r>
              <a:rPr lang="en"/>
              <a:t>Shot lengths tended  to increase over time across the three eras. Slightly between eras 1&amp;2, and significantly between 2&amp;3.</a:t>
            </a:r>
            <a:endParaRPr b="1"/>
          </a:p>
        </p:txBody>
      </p:sp>
      <p:pic>
        <p:nvPicPr>
          <p:cNvPr id="223" name="Google Shape;223;p32"/>
          <p:cNvPicPr preferRelativeResize="0"/>
          <p:nvPr/>
        </p:nvPicPr>
        <p:blipFill rotWithShape="1">
          <a:blip r:embed="rId3">
            <a:alphaModFix/>
          </a:blip>
          <a:srcRect b="79" l="0" r="0" t="79"/>
          <a:stretch/>
        </p:blipFill>
        <p:spPr>
          <a:xfrm>
            <a:off x="4744525" y="1496524"/>
            <a:ext cx="4290476" cy="3212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Preliminary Analyses</a:t>
            </a:r>
            <a:endParaRPr/>
          </a:p>
          <a:p>
            <a:pPr indent="0" lvl="0" marL="0" rtl="0">
              <a:spcBef>
                <a:spcPts val="0"/>
              </a:spcBef>
              <a:spcAft>
                <a:spcPts val="0"/>
              </a:spcAft>
              <a:buNone/>
            </a:pPr>
            <a:r>
              <a:t/>
            </a:r>
            <a:endParaRPr/>
          </a:p>
        </p:txBody>
      </p:sp>
      <p:sp>
        <p:nvSpPr>
          <p:cNvPr id="229" name="Google Shape;229;p33"/>
          <p:cNvSpPr txBox="1"/>
          <p:nvPr>
            <p:ph idx="1" type="body"/>
          </p:nvPr>
        </p:nvSpPr>
        <p:spPr>
          <a:xfrm>
            <a:off x="729450" y="2078875"/>
            <a:ext cx="4192500" cy="226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Shot Length Standard Deviation by Era</a:t>
            </a:r>
            <a:endParaRPr b="1"/>
          </a:p>
          <a:p>
            <a:pPr indent="0" lvl="0" marL="0">
              <a:spcBef>
                <a:spcPts val="1600"/>
              </a:spcBef>
              <a:spcAft>
                <a:spcPts val="0"/>
              </a:spcAft>
              <a:buNone/>
            </a:pPr>
            <a:r>
              <a:rPr lang="en"/>
              <a:t>A low standard deviation suggested that the films are closely similar to each other across the three eras. The values are positively skewed.</a:t>
            </a:r>
            <a:endParaRPr/>
          </a:p>
          <a:p>
            <a:pPr indent="0" lvl="0" marL="0" rtl="0">
              <a:spcBef>
                <a:spcPts val="1600"/>
              </a:spcBef>
              <a:spcAft>
                <a:spcPts val="1600"/>
              </a:spcAft>
              <a:buNone/>
            </a:pPr>
            <a:r>
              <a:t/>
            </a:r>
            <a:endParaRPr b="1"/>
          </a:p>
        </p:txBody>
      </p:sp>
      <p:pic>
        <p:nvPicPr>
          <p:cNvPr id="230" name="Google Shape;230;p33"/>
          <p:cNvPicPr preferRelativeResize="0"/>
          <p:nvPr/>
        </p:nvPicPr>
        <p:blipFill>
          <a:blip r:embed="rId3">
            <a:alphaModFix/>
          </a:blip>
          <a:stretch>
            <a:fillRect/>
          </a:stretch>
        </p:blipFill>
        <p:spPr>
          <a:xfrm>
            <a:off x="4921950" y="1623575"/>
            <a:ext cx="3877200" cy="2910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Preliminary Analyses</a:t>
            </a:r>
            <a:endParaRPr/>
          </a:p>
          <a:p>
            <a:pPr indent="0" lvl="0" marL="0" rtl="0">
              <a:spcBef>
                <a:spcPts val="0"/>
              </a:spcBef>
              <a:spcAft>
                <a:spcPts val="0"/>
              </a:spcAft>
              <a:buNone/>
            </a:pPr>
            <a:r>
              <a:t/>
            </a:r>
            <a:endParaRPr/>
          </a:p>
        </p:txBody>
      </p:sp>
      <p:sp>
        <p:nvSpPr>
          <p:cNvPr id="236" name="Google Shape;236;p34"/>
          <p:cNvSpPr txBox="1"/>
          <p:nvPr>
            <p:ph idx="1" type="body"/>
          </p:nvPr>
        </p:nvSpPr>
        <p:spPr>
          <a:xfrm>
            <a:off x="729450" y="2078875"/>
            <a:ext cx="4192500" cy="2261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Shot Length Coefficient of Variation by Era </a:t>
            </a:r>
            <a:endParaRPr b="1"/>
          </a:p>
          <a:p>
            <a:pPr indent="0" lvl="0" marL="0" rtl="0">
              <a:spcBef>
                <a:spcPts val="1600"/>
              </a:spcBef>
              <a:spcAft>
                <a:spcPts val="0"/>
              </a:spcAft>
              <a:buNone/>
            </a:pPr>
            <a:r>
              <a:rPr lang="en"/>
              <a:t>The coefficient of variation increased every era, significantly after introduction of mandated socialist realism and went on to slightly increase after Stalin’s death.</a:t>
            </a:r>
            <a:endParaRPr/>
          </a:p>
          <a:p>
            <a:pPr indent="0" lvl="0" marL="0" rtl="0">
              <a:spcBef>
                <a:spcPts val="1600"/>
              </a:spcBef>
              <a:spcAft>
                <a:spcPts val="1600"/>
              </a:spcAft>
              <a:buNone/>
            </a:pPr>
            <a:r>
              <a:t/>
            </a:r>
            <a:endParaRPr b="1"/>
          </a:p>
        </p:txBody>
      </p:sp>
      <p:pic>
        <p:nvPicPr>
          <p:cNvPr id="237" name="Google Shape;237;p34"/>
          <p:cNvPicPr preferRelativeResize="0"/>
          <p:nvPr/>
        </p:nvPicPr>
        <p:blipFill>
          <a:blip r:embed="rId3">
            <a:alphaModFix/>
          </a:blip>
          <a:stretch>
            <a:fillRect/>
          </a:stretch>
        </p:blipFill>
        <p:spPr>
          <a:xfrm>
            <a:off x="4998150" y="1472850"/>
            <a:ext cx="3917250" cy="29379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Preliminary Analyses</a:t>
            </a:r>
            <a:endParaRPr/>
          </a:p>
          <a:p>
            <a:pPr indent="0" lvl="0" marL="0" rtl="0">
              <a:spcBef>
                <a:spcPts val="0"/>
              </a:spcBef>
              <a:spcAft>
                <a:spcPts val="0"/>
              </a:spcAft>
              <a:buNone/>
            </a:pPr>
            <a:r>
              <a:t/>
            </a:r>
            <a:endParaRPr/>
          </a:p>
        </p:txBody>
      </p:sp>
      <p:sp>
        <p:nvSpPr>
          <p:cNvPr id="243" name="Google Shape;243;p35"/>
          <p:cNvSpPr txBox="1"/>
          <p:nvPr>
            <p:ph idx="1" type="body"/>
          </p:nvPr>
        </p:nvSpPr>
        <p:spPr>
          <a:xfrm>
            <a:off x="577050" y="2078875"/>
            <a:ext cx="4021500" cy="226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Ratio of Median Shot Length to Average Shot Length</a:t>
            </a:r>
            <a:endParaRPr b="1"/>
          </a:p>
          <a:p>
            <a:pPr indent="0" lvl="0" marL="0" rtl="0">
              <a:lnSpc>
                <a:spcPct val="100000"/>
              </a:lnSpc>
              <a:spcBef>
                <a:spcPts val="1600"/>
              </a:spcBef>
              <a:spcAft>
                <a:spcPts val="0"/>
              </a:spcAft>
              <a:buNone/>
            </a:pPr>
            <a:r>
              <a:rPr lang="en"/>
              <a:t>During the time period predicted, the ratio between mean and median shot length went down, and then went back up after Stalin’s death. Cinemetrics’ authors included this as a measure of skewness.</a:t>
            </a:r>
            <a:endParaRPr/>
          </a:p>
        </p:txBody>
      </p:sp>
      <p:pic>
        <p:nvPicPr>
          <p:cNvPr id="244" name="Google Shape;244;p35"/>
          <p:cNvPicPr preferRelativeResize="0"/>
          <p:nvPr/>
        </p:nvPicPr>
        <p:blipFill>
          <a:blip r:embed="rId3">
            <a:alphaModFix/>
          </a:blip>
          <a:stretch>
            <a:fillRect/>
          </a:stretch>
        </p:blipFill>
        <p:spPr>
          <a:xfrm>
            <a:off x="4674900" y="1684852"/>
            <a:ext cx="4249200" cy="3181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Hypothesis</a:t>
            </a:r>
            <a:endParaRPr/>
          </a:p>
        </p:txBody>
      </p:sp>
      <p:sp>
        <p:nvSpPr>
          <p:cNvPr id="250" name="Google Shape;250;p36"/>
          <p:cNvSpPr txBox="1"/>
          <p:nvPr>
            <p:ph idx="1" type="body"/>
          </p:nvPr>
        </p:nvSpPr>
        <p:spPr>
          <a:xfrm>
            <a:off x="729450" y="2078875"/>
            <a:ext cx="4632000" cy="2261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H</a:t>
            </a:r>
            <a:r>
              <a:rPr b="1" baseline="-25000" lang="en"/>
              <a:t>0</a:t>
            </a:r>
            <a:r>
              <a:rPr lang="en"/>
              <a:t>: There is no statistically significant change in the dynamics (</a:t>
            </a:r>
            <a:r>
              <a:rPr lang="en"/>
              <a:t>length &amp; variability of shots</a:t>
            </a:r>
            <a:r>
              <a:rPr lang="en"/>
              <a:t>) of Russian film corresponding to the enforcement of Socialist Realism in 1934 and Stalin’s death in 1953.</a:t>
            </a:r>
            <a:endParaRPr/>
          </a:p>
          <a:p>
            <a:pPr indent="0" lvl="0" marL="0" rtl="0">
              <a:spcBef>
                <a:spcPts val="1600"/>
              </a:spcBef>
              <a:spcAft>
                <a:spcPts val="1600"/>
              </a:spcAft>
              <a:buNone/>
            </a:pPr>
            <a:r>
              <a:rPr b="1" lang="en"/>
              <a:t>H</a:t>
            </a:r>
            <a:r>
              <a:rPr b="1" baseline="-25000" lang="en" sz="1200"/>
              <a:t>1</a:t>
            </a:r>
            <a:r>
              <a:rPr lang="en"/>
              <a:t>: There </a:t>
            </a:r>
            <a:r>
              <a:rPr i="1" lang="en"/>
              <a:t>is</a:t>
            </a:r>
            <a:r>
              <a:rPr lang="en"/>
              <a:t> a statistically significant change in the dynamics (length &amp; variability of shots) of Russian film corresponding to the enforcement of Socialist Realism in 1934 and Stalin’s death in 1953.</a:t>
            </a:r>
            <a:endParaRPr/>
          </a:p>
        </p:txBody>
      </p:sp>
      <p:pic>
        <p:nvPicPr>
          <p:cNvPr id="251" name="Google Shape;251;p36"/>
          <p:cNvPicPr preferRelativeResize="0"/>
          <p:nvPr/>
        </p:nvPicPr>
        <p:blipFill>
          <a:blip r:embed="rId3">
            <a:alphaModFix/>
          </a:blip>
          <a:stretch>
            <a:fillRect/>
          </a:stretch>
        </p:blipFill>
        <p:spPr>
          <a:xfrm>
            <a:off x="5951018" y="2073625"/>
            <a:ext cx="2648975" cy="2119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Testing</a:t>
            </a:r>
            <a:endParaRPr/>
          </a:p>
        </p:txBody>
      </p:sp>
      <p:sp>
        <p:nvSpPr>
          <p:cNvPr id="257" name="Google Shape;257;p37"/>
          <p:cNvSpPr txBox="1"/>
          <p:nvPr>
            <p:ph idx="1" type="body"/>
          </p:nvPr>
        </p:nvSpPr>
        <p:spPr>
          <a:xfrm>
            <a:off x="729450" y="2078875"/>
            <a:ext cx="5089800" cy="226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built </a:t>
            </a:r>
            <a:r>
              <a:rPr i="1" lang="en"/>
              <a:t>linear models </a:t>
            </a:r>
            <a:r>
              <a:rPr lang="en"/>
              <a:t>to study how film dynamics including median shot length, </a:t>
            </a:r>
            <a:r>
              <a:rPr lang="en" sz="1200">
                <a:solidFill>
                  <a:srgbClr val="000000"/>
                </a:solidFill>
              </a:rPr>
              <a:t>Q</a:t>
            </a:r>
            <a:r>
              <a:rPr baseline="-25000" lang="en" sz="1200">
                <a:solidFill>
                  <a:srgbClr val="000000"/>
                </a:solidFill>
              </a:rPr>
              <a:t>n</a:t>
            </a:r>
            <a:r>
              <a:rPr lang="en"/>
              <a:t>, and </a:t>
            </a:r>
            <a:r>
              <a:rPr lang="en" sz="1200">
                <a:solidFill>
                  <a:srgbClr val="000000"/>
                </a:solidFill>
              </a:rPr>
              <a:t>Q</a:t>
            </a:r>
            <a:r>
              <a:rPr baseline="-25000" lang="en" sz="1200">
                <a:solidFill>
                  <a:srgbClr val="000000"/>
                </a:solidFill>
              </a:rPr>
              <a:t>n</a:t>
            </a:r>
            <a:r>
              <a:rPr lang="en"/>
              <a:t> / median shot length </a:t>
            </a:r>
            <a:r>
              <a:rPr lang="en"/>
              <a:t>change by era.</a:t>
            </a:r>
            <a:endParaRPr/>
          </a:p>
          <a:p>
            <a:pPr indent="0" lvl="0" marL="0">
              <a:spcBef>
                <a:spcPts val="1600"/>
              </a:spcBef>
              <a:spcAft>
                <a:spcPts val="0"/>
              </a:spcAft>
              <a:buNone/>
            </a:pPr>
            <a:r>
              <a:rPr lang="en" sz="1200">
                <a:solidFill>
                  <a:srgbClr val="000000"/>
                </a:solidFill>
              </a:rPr>
              <a:t>Q</a:t>
            </a:r>
            <a:r>
              <a:rPr baseline="-25000" lang="en" sz="1200">
                <a:solidFill>
                  <a:srgbClr val="000000"/>
                </a:solidFill>
              </a:rPr>
              <a:t>n</a:t>
            </a:r>
            <a:r>
              <a:rPr lang="en"/>
              <a:t>is a robust estimator of scale that is more efficient than median absolute deviation. We used this, and its analogue to coefficient of variation, instead of standard deviation and coefficient of variation in order to make the analysis more robust.</a:t>
            </a:r>
            <a:endParaRPr/>
          </a:p>
          <a:p>
            <a:pPr indent="0" lvl="0" marL="0" rtl="0">
              <a:spcBef>
                <a:spcPts val="1600"/>
              </a:spcBef>
              <a:spcAft>
                <a:spcPts val="1600"/>
              </a:spcAft>
              <a:buNone/>
            </a:pPr>
            <a:r>
              <a:rPr lang="en"/>
              <a:t>As a covariate, we considered the absence/presence of sound in the film, as it had an impact on how films were shot. </a:t>
            </a:r>
            <a:endParaRPr/>
          </a:p>
        </p:txBody>
      </p:sp>
      <p:pic>
        <p:nvPicPr>
          <p:cNvPr id="258" name="Google Shape;258;p37"/>
          <p:cNvPicPr preferRelativeResize="0"/>
          <p:nvPr/>
        </p:nvPicPr>
        <p:blipFill rotWithShape="1">
          <a:blip r:embed="rId3">
            <a:alphaModFix/>
          </a:blip>
          <a:srcRect b="0" l="18454" r="20375" t="0"/>
          <a:stretch/>
        </p:blipFill>
        <p:spPr>
          <a:xfrm>
            <a:off x="5819250" y="2078875"/>
            <a:ext cx="3147450" cy="2505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Linear model assumptions &amp; transformation</a:t>
            </a:r>
            <a:endParaRPr/>
          </a:p>
        </p:txBody>
      </p:sp>
      <p:sp>
        <p:nvSpPr>
          <p:cNvPr id="264" name="Google Shape;264;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lang="en" sz="1200">
                <a:solidFill>
                  <a:srgbClr val="000000"/>
                </a:solidFill>
              </a:rPr>
              <a:t>We ran diagnostics to check for outliers, heteroskedasticity, autocorrelation, nonnormality of residuals, and multicollinerarity. Before log transformation, normality of residuals was violated in every case per the Shapiro-Wilk test of normality. Once the data were log-transformed,  all tests were passed successfully.  Log transformation for analysis is consistent with the literature in this field, as almost all of the variables have a log-normal distribution.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Log of median shot length</a:t>
            </a:r>
            <a:endParaRPr/>
          </a:p>
        </p:txBody>
      </p:sp>
      <p:pic>
        <p:nvPicPr>
          <p:cNvPr id="270" name="Google Shape;270;p39"/>
          <p:cNvPicPr preferRelativeResize="0"/>
          <p:nvPr/>
        </p:nvPicPr>
        <p:blipFill>
          <a:blip r:embed="rId3">
            <a:alphaModFix/>
          </a:blip>
          <a:stretch>
            <a:fillRect/>
          </a:stretch>
        </p:blipFill>
        <p:spPr>
          <a:xfrm>
            <a:off x="2622300" y="1853850"/>
            <a:ext cx="3899400" cy="2924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ANCOVA </a:t>
            </a:r>
            <a:r>
              <a:rPr lang="en"/>
              <a:t>- Log of median shot length</a:t>
            </a:r>
            <a:endParaRPr/>
          </a:p>
        </p:txBody>
      </p:sp>
      <p:sp>
        <p:nvSpPr>
          <p:cNvPr id="276" name="Google Shape;276;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b="1" lang="en" sz="1200">
                <a:solidFill>
                  <a:srgbClr val="000000"/>
                </a:solidFill>
              </a:rPr>
              <a:t>ANCOVA: log(median shot length) ~ Era + HasSound</a:t>
            </a:r>
            <a:endParaRPr sz="1200">
              <a:solidFill>
                <a:srgbClr val="000000"/>
              </a:solidFill>
            </a:endParaRPr>
          </a:p>
          <a:p>
            <a:pPr indent="457200" lvl="0" marL="0" rtl="0">
              <a:lnSpc>
                <a:spcPct val="200000"/>
              </a:lnSpc>
              <a:spcBef>
                <a:spcPts val="0"/>
              </a:spcBef>
              <a:spcAft>
                <a:spcPts val="0"/>
              </a:spcAft>
              <a:buNone/>
            </a:pPr>
            <a:r>
              <a:rPr lang="en" sz="1200">
                <a:solidFill>
                  <a:srgbClr val="000000"/>
                </a:solidFill>
              </a:rPr>
              <a:t>Main effect of Era = </a:t>
            </a:r>
            <a:r>
              <a:rPr i="1" lang="en" sz="1200">
                <a:solidFill>
                  <a:srgbClr val="000000"/>
                </a:solidFill>
              </a:rPr>
              <a:t>F</a:t>
            </a:r>
            <a:r>
              <a:rPr lang="en" sz="1200">
                <a:solidFill>
                  <a:srgbClr val="000000"/>
                </a:solidFill>
              </a:rPr>
              <a:t>(2, 115) = 29.7 , </a:t>
            </a:r>
            <a:r>
              <a:rPr i="1" lang="en" sz="1200">
                <a:solidFill>
                  <a:srgbClr val="000000"/>
                </a:solidFill>
              </a:rPr>
              <a:t>p</a:t>
            </a:r>
            <a:r>
              <a:rPr lang="en" sz="1200">
                <a:solidFill>
                  <a:srgbClr val="000000"/>
                </a:solidFill>
              </a:rPr>
              <a:t> &lt; .001, ω² = .141.    	</a:t>
            </a:r>
            <a:r>
              <a:rPr lang="en" sz="1200">
                <a:solidFill>
                  <a:srgbClr val="000000"/>
                </a:solidFill>
                <a:highlight>
                  <a:srgbClr val="FFFF00"/>
                </a:highlight>
              </a:rPr>
              <a:t>LARGE EFFECT</a:t>
            </a:r>
            <a:r>
              <a:rPr lang="en" sz="1200">
                <a:solidFill>
                  <a:srgbClr val="000000"/>
                </a:solidFill>
              </a:rPr>
              <a:t> </a:t>
            </a:r>
            <a:endParaRPr sz="1200">
              <a:solidFill>
                <a:srgbClr val="000000"/>
              </a:solidFill>
            </a:endParaRPr>
          </a:p>
          <a:p>
            <a:pPr indent="457200" lvl="0" marL="0" rtl="0">
              <a:lnSpc>
                <a:spcPct val="200000"/>
              </a:lnSpc>
              <a:spcBef>
                <a:spcPts val="0"/>
              </a:spcBef>
              <a:spcAft>
                <a:spcPts val="0"/>
              </a:spcAft>
              <a:buNone/>
            </a:pPr>
            <a:r>
              <a:rPr lang="en" sz="1200">
                <a:solidFill>
                  <a:srgbClr val="000000"/>
                </a:solidFill>
              </a:rPr>
              <a:t>Main effect of Sound = </a:t>
            </a:r>
            <a:r>
              <a:rPr i="1" lang="en" sz="1200">
                <a:solidFill>
                  <a:srgbClr val="000000"/>
                </a:solidFill>
              </a:rPr>
              <a:t>F</a:t>
            </a:r>
            <a:r>
              <a:rPr lang="en" sz="1200">
                <a:solidFill>
                  <a:srgbClr val="000000"/>
                </a:solidFill>
              </a:rPr>
              <a:t>(1, 115) &lt; .001 , </a:t>
            </a:r>
            <a:r>
              <a:rPr i="1" lang="en" sz="1200">
                <a:solidFill>
                  <a:srgbClr val="000000"/>
                </a:solidFill>
              </a:rPr>
              <a:t>p</a:t>
            </a:r>
            <a:r>
              <a:rPr lang="en" sz="1200">
                <a:solidFill>
                  <a:srgbClr val="000000"/>
                </a:solidFill>
              </a:rPr>
              <a:t> = .999.</a:t>
            </a:r>
            <a:endParaRPr sz="1200">
              <a:solidFill>
                <a:srgbClr val="000000"/>
              </a:solidFill>
            </a:endParaRPr>
          </a:p>
          <a:p>
            <a:pPr indent="0" lvl="0" marL="0" rtl="0">
              <a:lnSpc>
                <a:spcPct val="200000"/>
              </a:lnSpc>
              <a:spcBef>
                <a:spcPts val="0"/>
              </a:spcBef>
              <a:spcAft>
                <a:spcPts val="0"/>
              </a:spcAft>
              <a:buNone/>
            </a:pPr>
            <a:r>
              <a:rPr b="1" lang="en" sz="1200">
                <a:solidFill>
                  <a:srgbClr val="000000"/>
                </a:solidFill>
              </a:rPr>
              <a:t>Planned comparisons (treatment contrasts compared to Era 2):</a:t>
            </a:r>
            <a:endParaRPr b="1" sz="1200">
              <a:solidFill>
                <a:srgbClr val="000000"/>
              </a:solidFill>
            </a:endParaRPr>
          </a:p>
          <a:p>
            <a:pPr indent="457200" lvl="0" marL="0" rtl="0">
              <a:lnSpc>
                <a:spcPct val="200000"/>
              </a:lnSpc>
              <a:spcBef>
                <a:spcPts val="0"/>
              </a:spcBef>
              <a:spcAft>
                <a:spcPts val="0"/>
              </a:spcAft>
              <a:buNone/>
            </a:pPr>
            <a:r>
              <a:rPr lang="en" sz="1200">
                <a:solidFill>
                  <a:srgbClr val="000000"/>
                </a:solidFill>
              </a:rPr>
              <a:t>Difference between era 1 and 2 is significant (difference = -.48, , </a:t>
            </a:r>
            <a:r>
              <a:rPr i="1" lang="en" sz="1200">
                <a:solidFill>
                  <a:srgbClr val="000000"/>
                </a:solidFill>
              </a:rPr>
              <a:t>p</a:t>
            </a:r>
            <a:r>
              <a:rPr lang="en" sz="1200">
                <a:solidFill>
                  <a:srgbClr val="000000"/>
                </a:solidFill>
              </a:rPr>
              <a:t> &lt; .001)</a:t>
            </a:r>
            <a:endParaRPr sz="1200">
              <a:solidFill>
                <a:srgbClr val="000000"/>
              </a:solidFill>
            </a:endParaRPr>
          </a:p>
          <a:p>
            <a:pPr indent="457200" lvl="0" marL="0" rtl="0">
              <a:lnSpc>
                <a:spcPct val="200000"/>
              </a:lnSpc>
              <a:spcBef>
                <a:spcPts val="0"/>
              </a:spcBef>
              <a:spcAft>
                <a:spcPts val="0"/>
              </a:spcAft>
              <a:buNone/>
            </a:pPr>
            <a:r>
              <a:rPr lang="en" sz="1200">
                <a:solidFill>
                  <a:srgbClr val="000000"/>
                </a:solidFill>
              </a:rPr>
              <a:t>Difference between 3 and 2 is significant (difference = .39, </a:t>
            </a:r>
            <a:r>
              <a:rPr i="1" lang="en" sz="1200">
                <a:solidFill>
                  <a:srgbClr val="000000"/>
                </a:solidFill>
              </a:rPr>
              <a:t>p</a:t>
            </a:r>
            <a:r>
              <a:rPr lang="en" sz="1200">
                <a:solidFill>
                  <a:srgbClr val="000000"/>
                </a:solidFill>
              </a:rPr>
              <a:t> = .002).</a:t>
            </a:r>
            <a:endParaRPr sz="1200">
              <a:solidFill>
                <a:srgbClr val="000000"/>
              </a:solidFill>
            </a:endParaRPr>
          </a:p>
          <a:p>
            <a:pPr indent="0" lvl="0" marL="0" rtl="0">
              <a:lnSpc>
                <a:spcPct val="200000"/>
              </a:lnSpc>
              <a:spcBef>
                <a:spcPts val="0"/>
              </a:spcBef>
              <a:spcAft>
                <a:spcPts val="0"/>
              </a:spcAft>
              <a:buNone/>
            </a:pPr>
            <a:r>
              <a:rPr i="1" lang="en" sz="1200">
                <a:solidFill>
                  <a:srgbClr val="000000"/>
                </a:solidFill>
                <a:highlight>
                  <a:srgbClr val="FFFF00"/>
                </a:highlight>
              </a:rPr>
              <a:t>Interpretation: median shot length increased every era</a:t>
            </a:r>
            <a:r>
              <a:rPr i="1" lang="en" sz="1200">
                <a:solidFill>
                  <a:srgbClr val="000000"/>
                </a:solidFill>
              </a:rPr>
              <a:t>, supports our hypothesis</a:t>
            </a:r>
            <a:endParaRPr/>
          </a:p>
        </p:txBody>
      </p:sp>
      <p:sp>
        <p:nvSpPr>
          <p:cNvPr id="277" name="Google Shape;277;p40"/>
          <p:cNvSpPr txBox="1"/>
          <p:nvPr/>
        </p:nvSpPr>
        <p:spPr>
          <a:xfrm>
            <a:off x="392100" y="4713650"/>
            <a:ext cx="8359800" cy="360900"/>
          </a:xfrm>
          <a:prstGeom prst="rect">
            <a:avLst/>
          </a:prstGeom>
          <a:noFill/>
          <a:ln>
            <a:noFill/>
          </a:ln>
        </p:spPr>
        <p:txBody>
          <a:bodyPr anchorCtr="0" anchor="ctr" bIns="91425" lIns="91425" spcFirstLastPara="1" rIns="91425" wrap="square" tIns="91425">
            <a:noAutofit/>
          </a:bodyPr>
          <a:lstStyle/>
          <a:p>
            <a:pPr indent="0" lvl="0" marL="0" rtl="0">
              <a:lnSpc>
                <a:spcPct val="200000"/>
              </a:lnSpc>
              <a:spcBef>
                <a:spcPts val="0"/>
              </a:spcBef>
              <a:spcAft>
                <a:spcPts val="0"/>
              </a:spcAft>
              <a:buNone/>
            </a:pPr>
            <a:r>
              <a:rPr lang="en" sz="1200">
                <a:latin typeface="Lato"/>
                <a:ea typeface="Lato"/>
                <a:cs typeface="Lato"/>
                <a:sym typeface="Lato"/>
              </a:rPr>
              <a:t>Effect size interpretation for ω² (analogous to R²): </a:t>
            </a:r>
            <a:r>
              <a:rPr b="1" lang="en" sz="1200">
                <a:latin typeface="Lato"/>
                <a:ea typeface="Lato"/>
                <a:cs typeface="Lato"/>
                <a:sym typeface="Lato"/>
              </a:rPr>
              <a:t>Small  &gt;= .01,   medium &gt;= .06,   large &gt;= .14 </a:t>
            </a:r>
            <a:r>
              <a:rPr lang="en" sz="1200">
                <a:latin typeface="Lato"/>
                <a:ea typeface="Lato"/>
                <a:cs typeface="Lato"/>
                <a:sym typeface="Lato"/>
              </a:rPr>
              <a:t>(Field, Miles, and Field, 2012)</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Log of Q</a:t>
            </a:r>
            <a:r>
              <a:rPr baseline="-25000" lang="en"/>
              <a:t>n</a:t>
            </a:r>
            <a:endParaRPr/>
          </a:p>
        </p:txBody>
      </p:sp>
      <p:pic>
        <p:nvPicPr>
          <p:cNvPr id="283" name="Google Shape;283;p41"/>
          <p:cNvPicPr preferRelativeResize="0"/>
          <p:nvPr/>
        </p:nvPicPr>
        <p:blipFill rotWithShape="1">
          <a:blip r:embed="rId3">
            <a:alphaModFix/>
          </a:blip>
          <a:srcRect b="0" l="0" r="0" t="0"/>
          <a:stretch/>
        </p:blipFill>
        <p:spPr>
          <a:xfrm>
            <a:off x="2520575" y="1853850"/>
            <a:ext cx="4106450" cy="3079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Digital humanities</a:t>
            </a:r>
            <a:endParaRPr/>
          </a:p>
        </p:txBody>
      </p:sp>
      <p:sp>
        <p:nvSpPr>
          <p:cNvPr id="101" name="Google Shape;101;p15"/>
          <p:cNvSpPr txBox="1"/>
          <p:nvPr>
            <p:ph idx="1" type="body"/>
          </p:nvPr>
        </p:nvSpPr>
        <p:spPr>
          <a:xfrm>
            <a:off x="729450" y="2078875"/>
            <a:ext cx="5253300" cy="226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digital humanities is an emerging research field.</a:t>
            </a:r>
            <a:endParaRPr/>
          </a:p>
          <a:p>
            <a:pPr indent="0" lvl="0" marL="0">
              <a:spcBef>
                <a:spcPts val="1600"/>
              </a:spcBef>
              <a:spcAft>
                <a:spcPts val="0"/>
              </a:spcAft>
              <a:buNone/>
            </a:pPr>
            <a:r>
              <a:rPr lang="en"/>
              <a:t>It is the intersection of traditional liberal arts (literary studies, film studies, etc.), statistical methodology, and computer technology.</a:t>
            </a:r>
            <a:endParaRPr/>
          </a:p>
          <a:p>
            <a:pPr indent="0" lvl="0" marL="0">
              <a:spcBef>
                <a:spcPts val="1600"/>
              </a:spcBef>
              <a:spcAft>
                <a:spcPts val="0"/>
              </a:spcAft>
              <a:buNone/>
            </a:pPr>
            <a:r>
              <a:rPr lang="en"/>
              <a:t>One of the focuses is trying to understand large-scale cultural change through a society’s art (like paintings, poems, books, or films).</a:t>
            </a:r>
            <a:endParaRPr/>
          </a:p>
          <a:p>
            <a:pPr indent="0" lvl="0" marL="0" rtl="0">
              <a:spcBef>
                <a:spcPts val="1600"/>
              </a:spcBef>
              <a:spcAft>
                <a:spcPts val="1600"/>
              </a:spcAft>
              <a:buNone/>
            </a:pPr>
            <a:r>
              <a:rPr lang="en"/>
              <a:t>NLP and network analysis (and other stuff we might do in 574!) are common techniques.</a:t>
            </a:r>
            <a:endParaRPr/>
          </a:p>
        </p:txBody>
      </p:sp>
      <p:pic>
        <p:nvPicPr>
          <p:cNvPr descr="Distant reading example shows the structure of and the themes in Jack Kerouac’s “On the Road” (Figure reproduced with permission from Posavec [Pos07]). " id="102" name="Google Shape;102;p15"/>
          <p:cNvPicPr preferRelativeResize="0"/>
          <p:nvPr/>
        </p:nvPicPr>
        <p:blipFill>
          <a:blip r:embed="rId3">
            <a:alphaModFix/>
          </a:blip>
          <a:stretch>
            <a:fillRect/>
          </a:stretch>
        </p:blipFill>
        <p:spPr>
          <a:xfrm>
            <a:off x="6135150" y="1853850"/>
            <a:ext cx="2856450" cy="20593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ANCOVA </a:t>
            </a:r>
            <a:r>
              <a:rPr lang="en"/>
              <a:t>- </a:t>
            </a:r>
            <a:r>
              <a:rPr lang="en"/>
              <a:t>Log of Q</a:t>
            </a:r>
            <a:r>
              <a:rPr baseline="-25000" lang="en"/>
              <a:t>n</a:t>
            </a:r>
            <a:endParaRPr/>
          </a:p>
        </p:txBody>
      </p:sp>
      <p:sp>
        <p:nvSpPr>
          <p:cNvPr id="289" name="Google Shape;289;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b="1" lang="en" sz="1200">
                <a:solidFill>
                  <a:srgbClr val="000000"/>
                </a:solidFill>
              </a:rPr>
              <a:t>ANCOVA: log(Q</a:t>
            </a:r>
            <a:r>
              <a:rPr b="1" baseline="-25000" lang="en" sz="1200">
                <a:solidFill>
                  <a:srgbClr val="000000"/>
                </a:solidFill>
              </a:rPr>
              <a:t>n</a:t>
            </a:r>
            <a:r>
              <a:rPr b="1" lang="en" sz="1200">
                <a:solidFill>
                  <a:srgbClr val="000000"/>
                </a:solidFill>
              </a:rPr>
              <a:t>) ~ Era + HasSound</a:t>
            </a:r>
            <a:endParaRPr sz="1200">
              <a:solidFill>
                <a:srgbClr val="000000"/>
              </a:solidFill>
            </a:endParaRPr>
          </a:p>
          <a:p>
            <a:pPr indent="457200" lvl="0" marL="0" rtl="0">
              <a:lnSpc>
                <a:spcPct val="200000"/>
              </a:lnSpc>
              <a:spcBef>
                <a:spcPts val="0"/>
              </a:spcBef>
              <a:spcAft>
                <a:spcPts val="0"/>
              </a:spcAft>
              <a:buNone/>
            </a:pPr>
            <a:r>
              <a:rPr lang="en" sz="1200">
                <a:solidFill>
                  <a:srgbClr val="000000"/>
                </a:solidFill>
              </a:rPr>
              <a:t>Main effect of Era = </a:t>
            </a:r>
            <a:r>
              <a:rPr i="1" lang="en" sz="1200">
                <a:solidFill>
                  <a:srgbClr val="000000"/>
                </a:solidFill>
              </a:rPr>
              <a:t>F</a:t>
            </a:r>
            <a:r>
              <a:rPr lang="en" sz="1200">
                <a:solidFill>
                  <a:srgbClr val="000000"/>
                </a:solidFill>
              </a:rPr>
              <a:t>(2, 115) = 33.1 , </a:t>
            </a:r>
            <a:r>
              <a:rPr i="1" lang="en" sz="1200">
                <a:solidFill>
                  <a:srgbClr val="000000"/>
                </a:solidFill>
              </a:rPr>
              <a:t>p</a:t>
            </a:r>
            <a:r>
              <a:rPr lang="en" sz="1200">
                <a:solidFill>
                  <a:srgbClr val="000000"/>
                </a:solidFill>
              </a:rPr>
              <a:t> &lt; .001, ω² = .06.		</a:t>
            </a:r>
            <a:r>
              <a:rPr lang="en" sz="1200">
                <a:solidFill>
                  <a:srgbClr val="000000"/>
                </a:solidFill>
                <a:highlight>
                  <a:srgbClr val="FFFF00"/>
                </a:highlight>
              </a:rPr>
              <a:t>MEDIUM EFFECT</a:t>
            </a:r>
            <a:endParaRPr sz="1200">
              <a:solidFill>
                <a:srgbClr val="000000"/>
              </a:solidFill>
            </a:endParaRPr>
          </a:p>
          <a:p>
            <a:pPr indent="457200" lvl="0" marL="0" rtl="0">
              <a:lnSpc>
                <a:spcPct val="200000"/>
              </a:lnSpc>
              <a:spcBef>
                <a:spcPts val="0"/>
              </a:spcBef>
              <a:spcAft>
                <a:spcPts val="0"/>
              </a:spcAft>
              <a:buNone/>
            </a:pPr>
            <a:r>
              <a:rPr lang="en" sz="1200">
                <a:solidFill>
                  <a:srgbClr val="000000"/>
                </a:solidFill>
              </a:rPr>
              <a:t>Main effect of Sound = </a:t>
            </a:r>
            <a:r>
              <a:rPr i="1" lang="en" sz="1200">
                <a:solidFill>
                  <a:srgbClr val="000000"/>
                </a:solidFill>
              </a:rPr>
              <a:t>F</a:t>
            </a:r>
            <a:r>
              <a:rPr lang="en" sz="1200">
                <a:solidFill>
                  <a:srgbClr val="000000"/>
                </a:solidFill>
              </a:rPr>
              <a:t>(1, 115) = .014,  </a:t>
            </a:r>
            <a:r>
              <a:rPr i="1" lang="en" sz="1200">
                <a:solidFill>
                  <a:srgbClr val="000000"/>
                </a:solidFill>
              </a:rPr>
              <a:t>p</a:t>
            </a:r>
            <a:r>
              <a:rPr lang="en" sz="1200">
                <a:solidFill>
                  <a:srgbClr val="000000"/>
                </a:solidFill>
              </a:rPr>
              <a:t> = .906.</a:t>
            </a:r>
            <a:endParaRPr sz="1200">
              <a:solidFill>
                <a:srgbClr val="000000"/>
              </a:solidFill>
            </a:endParaRPr>
          </a:p>
          <a:p>
            <a:pPr indent="0" lvl="0" marL="0" rtl="0">
              <a:lnSpc>
                <a:spcPct val="200000"/>
              </a:lnSpc>
              <a:spcBef>
                <a:spcPts val="0"/>
              </a:spcBef>
              <a:spcAft>
                <a:spcPts val="0"/>
              </a:spcAft>
              <a:buNone/>
            </a:pPr>
            <a:r>
              <a:rPr b="1" lang="en" sz="1200">
                <a:solidFill>
                  <a:srgbClr val="000000"/>
                </a:solidFill>
              </a:rPr>
              <a:t>Planned comparisons (treatment contrasts compared to Era 2):</a:t>
            </a:r>
            <a:endParaRPr b="1" sz="1200">
              <a:solidFill>
                <a:srgbClr val="000000"/>
              </a:solidFill>
            </a:endParaRPr>
          </a:p>
          <a:p>
            <a:pPr indent="457200" lvl="0" marL="0" rtl="0">
              <a:lnSpc>
                <a:spcPct val="200000"/>
              </a:lnSpc>
              <a:spcBef>
                <a:spcPts val="0"/>
              </a:spcBef>
              <a:spcAft>
                <a:spcPts val="0"/>
              </a:spcAft>
              <a:buNone/>
            </a:pPr>
            <a:r>
              <a:rPr lang="en" sz="1200">
                <a:solidFill>
                  <a:srgbClr val="000000"/>
                </a:solidFill>
              </a:rPr>
              <a:t>Difference between era 1 and 2 is significant (difference = -.51, </a:t>
            </a:r>
            <a:r>
              <a:rPr i="1" lang="en" sz="1200">
                <a:solidFill>
                  <a:srgbClr val="000000"/>
                </a:solidFill>
              </a:rPr>
              <a:t>p</a:t>
            </a:r>
            <a:r>
              <a:rPr lang="en" sz="1200">
                <a:solidFill>
                  <a:srgbClr val="000000"/>
                </a:solidFill>
              </a:rPr>
              <a:t> &lt; .001);</a:t>
            </a:r>
            <a:endParaRPr sz="1200">
              <a:solidFill>
                <a:srgbClr val="000000"/>
              </a:solidFill>
            </a:endParaRPr>
          </a:p>
          <a:p>
            <a:pPr indent="457200" lvl="0" marL="0" rtl="0">
              <a:lnSpc>
                <a:spcPct val="200000"/>
              </a:lnSpc>
              <a:spcBef>
                <a:spcPts val="0"/>
              </a:spcBef>
              <a:spcAft>
                <a:spcPts val="0"/>
              </a:spcAft>
              <a:buNone/>
            </a:pPr>
            <a:r>
              <a:rPr lang="en" sz="1200">
                <a:solidFill>
                  <a:srgbClr val="000000"/>
                </a:solidFill>
              </a:rPr>
              <a:t>Difference between 3 and 2 is significant (difference = .52, </a:t>
            </a:r>
            <a:r>
              <a:rPr i="1" lang="en" sz="1200">
                <a:solidFill>
                  <a:srgbClr val="000000"/>
                </a:solidFill>
              </a:rPr>
              <a:t>p</a:t>
            </a:r>
            <a:r>
              <a:rPr lang="en" sz="1200">
                <a:solidFill>
                  <a:srgbClr val="000000"/>
                </a:solidFill>
              </a:rPr>
              <a:t> = .002).</a:t>
            </a:r>
            <a:endParaRPr sz="1200">
              <a:solidFill>
                <a:srgbClr val="000000"/>
              </a:solidFill>
            </a:endParaRPr>
          </a:p>
          <a:p>
            <a:pPr indent="0" lvl="0" marL="0" rtl="0">
              <a:lnSpc>
                <a:spcPct val="200000"/>
              </a:lnSpc>
              <a:spcBef>
                <a:spcPts val="0"/>
              </a:spcBef>
              <a:spcAft>
                <a:spcPts val="0"/>
              </a:spcAft>
              <a:buNone/>
            </a:pPr>
            <a:r>
              <a:rPr i="1" lang="en" sz="1200">
                <a:solidFill>
                  <a:srgbClr val="000000"/>
                </a:solidFill>
                <a:highlight>
                  <a:srgbClr val="FFFF00"/>
                </a:highlight>
              </a:rPr>
              <a:t>Interpretation: variability of shot  length increased every era</a:t>
            </a:r>
            <a:r>
              <a:rPr i="1" lang="en" sz="1200">
                <a:solidFill>
                  <a:srgbClr val="000000"/>
                </a:solidFill>
              </a:rPr>
              <a:t>, does not support our hypothesis</a:t>
            </a:r>
            <a:endParaRPr i="1" sz="1200">
              <a:solidFill>
                <a:srgbClr val="000000"/>
              </a:solidFill>
            </a:endParaRPr>
          </a:p>
          <a:p>
            <a:pPr indent="0" lvl="0" marL="0" rtl="0">
              <a:lnSpc>
                <a:spcPct val="200000"/>
              </a:lnSpc>
              <a:spcBef>
                <a:spcPts val="0"/>
              </a:spcBef>
              <a:spcAft>
                <a:spcPts val="0"/>
              </a:spcAft>
              <a:buNone/>
            </a:pPr>
            <a:r>
              <a:t/>
            </a:r>
            <a:endParaRPr b="1" sz="1200">
              <a:solidFill>
                <a:srgbClr val="000000"/>
              </a:solidFill>
            </a:endParaRPr>
          </a:p>
        </p:txBody>
      </p:sp>
      <p:sp>
        <p:nvSpPr>
          <p:cNvPr id="290" name="Google Shape;290;p42"/>
          <p:cNvSpPr txBox="1"/>
          <p:nvPr/>
        </p:nvSpPr>
        <p:spPr>
          <a:xfrm>
            <a:off x="392100" y="4713650"/>
            <a:ext cx="8359800" cy="360900"/>
          </a:xfrm>
          <a:prstGeom prst="rect">
            <a:avLst/>
          </a:prstGeom>
          <a:noFill/>
          <a:ln>
            <a:noFill/>
          </a:ln>
        </p:spPr>
        <p:txBody>
          <a:bodyPr anchorCtr="0" anchor="ctr" bIns="91425" lIns="91425" spcFirstLastPara="1" rIns="91425" wrap="square" tIns="91425">
            <a:noAutofit/>
          </a:bodyPr>
          <a:lstStyle/>
          <a:p>
            <a:pPr indent="0" lvl="0" marL="0" rtl="0">
              <a:lnSpc>
                <a:spcPct val="200000"/>
              </a:lnSpc>
              <a:spcBef>
                <a:spcPts val="0"/>
              </a:spcBef>
              <a:spcAft>
                <a:spcPts val="0"/>
              </a:spcAft>
              <a:buNone/>
            </a:pPr>
            <a:r>
              <a:rPr lang="en" sz="1200">
                <a:latin typeface="Lato"/>
                <a:ea typeface="Lato"/>
                <a:cs typeface="Lato"/>
                <a:sym typeface="Lato"/>
              </a:rPr>
              <a:t>Effect size interpretation for ω² (analogous to R²): </a:t>
            </a:r>
            <a:r>
              <a:rPr b="1" lang="en" sz="1200">
                <a:latin typeface="Lato"/>
                <a:ea typeface="Lato"/>
                <a:cs typeface="Lato"/>
                <a:sym typeface="Lato"/>
              </a:rPr>
              <a:t>Small  &gt;= .01,   medium &gt;= .06,   large &gt;= .14 </a:t>
            </a:r>
            <a:r>
              <a:rPr lang="en" sz="1200">
                <a:latin typeface="Lato"/>
                <a:ea typeface="Lato"/>
                <a:cs typeface="Lato"/>
                <a:sym typeface="Lato"/>
              </a:rPr>
              <a:t>(Field, Miles, and Field, 2012)</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Log of </a:t>
            </a:r>
            <a:r>
              <a:rPr lang="en"/>
              <a:t>(Q</a:t>
            </a:r>
            <a:r>
              <a:rPr baseline="-25000" lang="en"/>
              <a:t>n</a:t>
            </a:r>
            <a:r>
              <a:rPr lang="en"/>
              <a:t>/median shot length)</a:t>
            </a:r>
            <a:endParaRPr/>
          </a:p>
        </p:txBody>
      </p:sp>
      <p:pic>
        <p:nvPicPr>
          <p:cNvPr id="296" name="Google Shape;296;p43"/>
          <p:cNvPicPr preferRelativeResize="0"/>
          <p:nvPr/>
        </p:nvPicPr>
        <p:blipFill rotWithShape="1">
          <a:blip r:embed="rId3">
            <a:alphaModFix/>
          </a:blip>
          <a:srcRect b="0" l="0" r="0" t="0"/>
          <a:stretch/>
        </p:blipFill>
        <p:spPr>
          <a:xfrm>
            <a:off x="2558709" y="1924875"/>
            <a:ext cx="4030174" cy="3022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ANCOVA </a:t>
            </a:r>
            <a:r>
              <a:rPr lang="en"/>
              <a:t>- </a:t>
            </a:r>
            <a:r>
              <a:rPr lang="en"/>
              <a:t>Log of (Q</a:t>
            </a:r>
            <a:r>
              <a:rPr baseline="-25000" lang="en"/>
              <a:t>n</a:t>
            </a:r>
            <a:r>
              <a:rPr lang="en"/>
              <a:t>/median shot length)</a:t>
            </a:r>
            <a:endParaRPr/>
          </a:p>
        </p:txBody>
      </p:sp>
      <p:sp>
        <p:nvSpPr>
          <p:cNvPr id="302" name="Google Shape;302;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b="1" lang="en" sz="1200">
                <a:solidFill>
                  <a:srgbClr val="000000"/>
                </a:solidFill>
              </a:rPr>
              <a:t>ANCOVA: log(Q</a:t>
            </a:r>
            <a:r>
              <a:rPr b="1" baseline="-25000" lang="en" sz="1200">
                <a:solidFill>
                  <a:srgbClr val="000000"/>
                </a:solidFill>
              </a:rPr>
              <a:t>n</a:t>
            </a:r>
            <a:r>
              <a:rPr b="1" lang="en" sz="1200">
                <a:solidFill>
                  <a:srgbClr val="000000"/>
                </a:solidFill>
              </a:rPr>
              <a:t>/median shot length) ~ Era + HasSound</a:t>
            </a:r>
            <a:endParaRPr sz="1200">
              <a:solidFill>
                <a:srgbClr val="000000"/>
              </a:solidFill>
            </a:endParaRPr>
          </a:p>
          <a:p>
            <a:pPr indent="457200" lvl="0" marL="0" rtl="0">
              <a:lnSpc>
                <a:spcPct val="200000"/>
              </a:lnSpc>
              <a:spcBef>
                <a:spcPts val="0"/>
              </a:spcBef>
              <a:spcAft>
                <a:spcPts val="0"/>
              </a:spcAft>
              <a:buNone/>
            </a:pPr>
            <a:r>
              <a:rPr lang="en" sz="1200">
                <a:solidFill>
                  <a:srgbClr val="000000"/>
                </a:solidFill>
              </a:rPr>
              <a:t>Main effect of Era = </a:t>
            </a:r>
            <a:r>
              <a:rPr i="1" lang="en" sz="1200">
                <a:solidFill>
                  <a:srgbClr val="000000"/>
                </a:solidFill>
              </a:rPr>
              <a:t>F</a:t>
            </a:r>
            <a:r>
              <a:rPr lang="en" sz="1200">
                <a:solidFill>
                  <a:srgbClr val="000000"/>
                </a:solidFill>
              </a:rPr>
              <a:t>(2, 115) = 14..4 , </a:t>
            </a:r>
            <a:r>
              <a:rPr i="1" lang="en" sz="1200">
                <a:solidFill>
                  <a:srgbClr val="000000"/>
                </a:solidFill>
              </a:rPr>
              <a:t>p</a:t>
            </a:r>
            <a:r>
              <a:rPr lang="en" sz="1200">
                <a:solidFill>
                  <a:srgbClr val="000000"/>
                </a:solidFill>
              </a:rPr>
              <a:t> &lt; .001, ω² = .006. 	</a:t>
            </a:r>
            <a:r>
              <a:rPr lang="en" sz="1200">
                <a:solidFill>
                  <a:srgbClr val="000000"/>
                </a:solidFill>
                <a:highlight>
                  <a:srgbClr val="FFFF00"/>
                </a:highlight>
              </a:rPr>
              <a:t>INSUBSTANTIAL EFFECT</a:t>
            </a:r>
            <a:endParaRPr sz="1200">
              <a:solidFill>
                <a:srgbClr val="000000"/>
              </a:solidFill>
            </a:endParaRPr>
          </a:p>
          <a:p>
            <a:pPr indent="457200" lvl="0" marL="0" rtl="0">
              <a:lnSpc>
                <a:spcPct val="200000"/>
              </a:lnSpc>
              <a:spcBef>
                <a:spcPts val="0"/>
              </a:spcBef>
              <a:spcAft>
                <a:spcPts val="0"/>
              </a:spcAft>
              <a:buNone/>
            </a:pPr>
            <a:r>
              <a:rPr lang="en" sz="1200">
                <a:solidFill>
                  <a:srgbClr val="000000"/>
                </a:solidFill>
              </a:rPr>
              <a:t>Main effect of Sound = </a:t>
            </a:r>
            <a:r>
              <a:rPr i="1" lang="en" sz="1200">
                <a:solidFill>
                  <a:srgbClr val="000000"/>
                </a:solidFill>
              </a:rPr>
              <a:t>F</a:t>
            </a:r>
            <a:r>
              <a:rPr lang="en" sz="1200">
                <a:solidFill>
                  <a:srgbClr val="000000"/>
                </a:solidFill>
              </a:rPr>
              <a:t>(1, 115) = .239 , </a:t>
            </a:r>
            <a:r>
              <a:rPr i="1" lang="en" sz="1200">
                <a:solidFill>
                  <a:srgbClr val="000000"/>
                </a:solidFill>
              </a:rPr>
              <a:t>p</a:t>
            </a:r>
            <a:r>
              <a:rPr lang="en" sz="1200">
                <a:solidFill>
                  <a:srgbClr val="000000"/>
                </a:solidFill>
              </a:rPr>
              <a:t> = .626.</a:t>
            </a:r>
            <a:endParaRPr sz="1200">
              <a:solidFill>
                <a:srgbClr val="000000"/>
              </a:solidFill>
            </a:endParaRPr>
          </a:p>
          <a:p>
            <a:pPr indent="0" lvl="0" marL="0" rtl="0">
              <a:lnSpc>
                <a:spcPct val="200000"/>
              </a:lnSpc>
              <a:spcBef>
                <a:spcPts val="0"/>
              </a:spcBef>
              <a:spcAft>
                <a:spcPts val="0"/>
              </a:spcAft>
              <a:buNone/>
            </a:pPr>
            <a:r>
              <a:rPr b="1" lang="en" sz="1200">
                <a:solidFill>
                  <a:srgbClr val="000000"/>
                </a:solidFill>
              </a:rPr>
              <a:t>Planned comparisons (treatment contrasts compared to Era 2):</a:t>
            </a:r>
            <a:endParaRPr b="1" sz="1200">
              <a:solidFill>
                <a:srgbClr val="000000"/>
              </a:solidFill>
            </a:endParaRPr>
          </a:p>
          <a:p>
            <a:pPr indent="457200" lvl="0" marL="0" rtl="0">
              <a:lnSpc>
                <a:spcPct val="200000"/>
              </a:lnSpc>
              <a:spcBef>
                <a:spcPts val="0"/>
              </a:spcBef>
              <a:spcAft>
                <a:spcPts val="0"/>
              </a:spcAft>
              <a:buNone/>
            </a:pPr>
            <a:r>
              <a:rPr lang="en" sz="1200">
                <a:solidFill>
                  <a:srgbClr val="000000"/>
                </a:solidFill>
              </a:rPr>
              <a:t>Difference between era 1 and 2 is not significant (</a:t>
            </a:r>
            <a:r>
              <a:rPr i="1" lang="en" sz="1200">
                <a:solidFill>
                  <a:srgbClr val="000000"/>
                </a:solidFill>
              </a:rPr>
              <a:t>p</a:t>
            </a:r>
            <a:r>
              <a:rPr lang="en" sz="1200">
                <a:solidFill>
                  <a:srgbClr val="000000"/>
                </a:solidFill>
              </a:rPr>
              <a:t> = .4);</a:t>
            </a:r>
            <a:endParaRPr sz="1200">
              <a:solidFill>
                <a:srgbClr val="000000"/>
              </a:solidFill>
            </a:endParaRPr>
          </a:p>
          <a:p>
            <a:pPr indent="457200" lvl="0" marL="0" rtl="0">
              <a:lnSpc>
                <a:spcPct val="200000"/>
              </a:lnSpc>
              <a:spcBef>
                <a:spcPts val="0"/>
              </a:spcBef>
              <a:spcAft>
                <a:spcPts val="0"/>
              </a:spcAft>
              <a:buNone/>
            </a:pPr>
            <a:r>
              <a:rPr lang="en" sz="1200">
                <a:solidFill>
                  <a:srgbClr val="000000"/>
                </a:solidFill>
              </a:rPr>
              <a:t>Difference between 3 and 2 is significant (difference = .13, </a:t>
            </a:r>
            <a:r>
              <a:rPr i="1" lang="en" sz="1200">
                <a:solidFill>
                  <a:srgbClr val="000000"/>
                </a:solidFill>
              </a:rPr>
              <a:t>p</a:t>
            </a:r>
            <a:r>
              <a:rPr lang="en" sz="1200">
                <a:solidFill>
                  <a:srgbClr val="000000"/>
                </a:solidFill>
              </a:rPr>
              <a:t> = .002).</a:t>
            </a:r>
            <a:endParaRPr sz="1200">
              <a:solidFill>
                <a:srgbClr val="000000"/>
              </a:solidFill>
            </a:endParaRPr>
          </a:p>
          <a:p>
            <a:pPr indent="0" lvl="0" marL="0" rtl="0">
              <a:lnSpc>
                <a:spcPct val="200000"/>
              </a:lnSpc>
              <a:spcBef>
                <a:spcPts val="0"/>
              </a:spcBef>
              <a:spcAft>
                <a:spcPts val="0"/>
              </a:spcAft>
              <a:buNone/>
            </a:pPr>
            <a:r>
              <a:rPr i="1" lang="en" sz="1200">
                <a:solidFill>
                  <a:srgbClr val="000000"/>
                </a:solidFill>
                <a:highlight>
                  <a:srgbClr val="FFFF00"/>
                </a:highlight>
              </a:rPr>
              <a:t>Interpretation: relative variability increased after Stalin era but was otherwise the same,</a:t>
            </a:r>
            <a:r>
              <a:rPr i="1" lang="en" sz="1200">
                <a:solidFill>
                  <a:srgbClr val="000000"/>
                </a:solidFill>
              </a:rPr>
              <a:t> does not support our hypothesis</a:t>
            </a:r>
            <a:endParaRPr i="1" sz="1200">
              <a:solidFill>
                <a:srgbClr val="000000"/>
              </a:solidFill>
            </a:endParaRPr>
          </a:p>
          <a:p>
            <a:pPr indent="0" lvl="0" marL="0" rtl="0">
              <a:lnSpc>
                <a:spcPct val="200000"/>
              </a:lnSpc>
              <a:spcBef>
                <a:spcPts val="0"/>
              </a:spcBef>
              <a:spcAft>
                <a:spcPts val="0"/>
              </a:spcAft>
              <a:buNone/>
            </a:pPr>
            <a:r>
              <a:t/>
            </a:r>
            <a:endParaRPr b="1" sz="1200">
              <a:solidFill>
                <a:srgbClr val="000000"/>
              </a:solidFill>
            </a:endParaRPr>
          </a:p>
        </p:txBody>
      </p:sp>
      <p:sp>
        <p:nvSpPr>
          <p:cNvPr id="303" name="Google Shape;303;p44"/>
          <p:cNvSpPr txBox="1"/>
          <p:nvPr/>
        </p:nvSpPr>
        <p:spPr>
          <a:xfrm>
            <a:off x="392100" y="4713650"/>
            <a:ext cx="8359800" cy="360900"/>
          </a:xfrm>
          <a:prstGeom prst="rect">
            <a:avLst/>
          </a:prstGeom>
          <a:noFill/>
          <a:ln>
            <a:noFill/>
          </a:ln>
        </p:spPr>
        <p:txBody>
          <a:bodyPr anchorCtr="0" anchor="ctr" bIns="91425" lIns="91425" spcFirstLastPara="1" rIns="91425" wrap="square" tIns="91425">
            <a:noAutofit/>
          </a:bodyPr>
          <a:lstStyle/>
          <a:p>
            <a:pPr indent="0" lvl="0" marL="0" rtl="0">
              <a:lnSpc>
                <a:spcPct val="200000"/>
              </a:lnSpc>
              <a:spcBef>
                <a:spcPts val="0"/>
              </a:spcBef>
              <a:spcAft>
                <a:spcPts val="0"/>
              </a:spcAft>
              <a:buNone/>
            </a:pPr>
            <a:r>
              <a:rPr lang="en" sz="1200">
                <a:latin typeface="Lato"/>
                <a:ea typeface="Lato"/>
                <a:cs typeface="Lato"/>
                <a:sym typeface="Lato"/>
              </a:rPr>
              <a:t>Effect size interpretation for ω² (analogous to R²): </a:t>
            </a:r>
            <a:r>
              <a:rPr b="1" lang="en" sz="1200">
                <a:latin typeface="Lato"/>
                <a:ea typeface="Lato"/>
                <a:cs typeface="Lato"/>
                <a:sym typeface="Lato"/>
              </a:rPr>
              <a:t>Small  &gt;= .01,   medium &gt;= .06,   large &gt;= .14 </a:t>
            </a:r>
            <a:r>
              <a:rPr lang="en" sz="1200">
                <a:latin typeface="Lato"/>
                <a:ea typeface="Lato"/>
                <a:cs typeface="Lato"/>
                <a:sym typeface="Lato"/>
              </a:rPr>
              <a:t>(Field, Miles, and Field, 2012)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Experimentation</a:t>
            </a:r>
            <a:endParaRPr/>
          </a:p>
        </p:txBody>
      </p:sp>
      <p:sp>
        <p:nvSpPr>
          <p:cNvPr id="309" name="Google Shape;309;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Tried u</a:t>
            </a:r>
            <a:r>
              <a:rPr lang="en"/>
              <a:t>sing wavelets on shot-scale data per movie as input to various classifiers (svm, lda, rf,  etc.); barely better than chance (.47-.62 accuracy)</a:t>
            </a:r>
            <a:endParaRPr/>
          </a:p>
          <a:p>
            <a:pPr indent="0" lvl="0" marL="0">
              <a:spcBef>
                <a:spcPts val="1600"/>
              </a:spcBef>
              <a:spcAft>
                <a:spcPts val="0"/>
              </a:spcAft>
              <a:buNone/>
            </a:pPr>
            <a:r>
              <a:rPr lang="en"/>
              <a:t>Interrupted time-series analysis is in progress</a:t>
            </a:r>
            <a:endParaRPr/>
          </a:p>
          <a:p>
            <a:pPr indent="0" lvl="0" marL="0">
              <a:spcBef>
                <a:spcPts val="1600"/>
              </a:spcBef>
              <a:spcAft>
                <a:spcPts val="0"/>
              </a:spcAft>
              <a:buNone/>
            </a:pPr>
            <a:r>
              <a:rPr lang="en"/>
              <a:t>Attempted nested model to consider movies globally and see if the Stalin era in film in the Soviet Union substantially differed from a global trend; results were difficult to analyze</a:t>
            </a:r>
            <a:endParaRPr/>
          </a:p>
          <a:p>
            <a:pPr indent="0" lvl="0" marL="0">
              <a:spcBef>
                <a:spcPts val="1600"/>
              </a:spcBef>
              <a:spcAft>
                <a:spcPts val="0"/>
              </a:spcAft>
              <a:buNone/>
            </a:pPr>
            <a:r>
              <a:rPr lang="en"/>
              <a:t>May try a time-series comparison via Granger causality as another way of comparing to the global trend</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Discussion</a:t>
            </a:r>
            <a:endParaRPr/>
          </a:p>
        </p:txBody>
      </p:sp>
      <p:sp>
        <p:nvSpPr>
          <p:cNvPr id="315" name="Google Shape;315;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0200" lvl="0" marL="457200">
              <a:spcBef>
                <a:spcPts val="0"/>
              </a:spcBef>
              <a:spcAft>
                <a:spcPts val="0"/>
              </a:spcAft>
              <a:buSzPts val="1600"/>
              <a:buChar char="●"/>
            </a:pPr>
            <a:r>
              <a:rPr lang="en" sz="1600"/>
              <a:t>Partial support for our hypotheses.</a:t>
            </a:r>
            <a:br>
              <a:rPr lang="en" sz="1600"/>
            </a:br>
            <a:endParaRPr sz="1600"/>
          </a:p>
          <a:p>
            <a:pPr indent="-330200" lvl="0" marL="457200">
              <a:spcBef>
                <a:spcPts val="0"/>
              </a:spcBef>
              <a:spcAft>
                <a:spcPts val="0"/>
              </a:spcAft>
              <a:buSzPts val="1600"/>
              <a:buChar char="●"/>
            </a:pPr>
            <a:r>
              <a:rPr lang="en" sz="1600"/>
              <a:t>Does variability in shot length really capture artistic experimentation?</a:t>
            </a:r>
            <a:br>
              <a:rPr lang="en" sz="1600"/>
            </a:br>
            <a:endParaRPr sz="1600"/>
          </a:p>
          <a:p>
            <a:pPr indent="-330200" lvl="0" marL="457200">
              <a:spcBef>
                <a:spcPts val="0"/>
              </a:spcBef>
              <a:spcAft>
                <a:spcPts val="0"/>
              </a:spcAft>
              <a:buSzPts val="1600"/>
              <a:buChar char="●"/>
            </a:pPr>
            <a:r>
              <a:rPr lang="en" sz="1600"/>
              <a:t>Sound covariation is based only within movies of the Soviet Union, not globally. </a:t>
            </a:r>
            <a:endParaRPr sz="1600"/>
          </a:p>
          <a:p>
            <a:pPr indent="0" lvl="0" marL="0" rtl="0">
              <a:spcBef>
                <a:spcPts val="1600"/>
              </a:spcBef>
              <a:spcAft>
                <a:spcPts val="1600"/>
              </a:spcAft>
              <a:buNone/>
            </a:pPr>
            <a:r>
              <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Limitations</a:t>
            </a:r>
            <a:endParaRPr/>
          </a:p>
        </p:txBody>
      </p:sp>
      <p:sp>
        <p:nvSpPr>
          <p:cNvPr id="321" name="Google Shape;321;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nSpc>
                <a:spcPct val="200000"/>
              </a:lnSpc>
              <a:spcBef>
                <a:spcPts val="0"/>
              </a:spcBef>
              <a:spcAft>
                <a:spcPts val="0"/>
              </a:spcAft>
              <a:buSzPts val="1300"/>
              <a:buAutoNum type="arabicPeriod"/>
            </a:pPr>
            <a:r>
              <a:rPr i="1" lang="en"/>
              <a:t>Our analyses are performed on summary statistics, not shot-level data</a:t>
            </a:r>
            <a:endParaRPr i="1"/>
          </a:p>
          <a:p>
            <a:pPr indent="-311150" lvl="0" marL="457200" rtl="0">
              <a:lnSpc>
                <a:spcPct val="200000"/>
              </a:lnSpc>
              <a:spcBef>
                <a:spcPts val="0"/>
              </a:spcBef>
              <a:spcAft>
                <a:spcPts val="0"/>
              </a:spcAft>
              <a:buSzPts val="1300"/>
              <a:buAutoNum type="arabicPeriod"/>
            </a:pPr>
            <a:r>
              <a:rPr lang="en"/>
              <a:t>Handling duplicates &amp; length</a:t>
            </a:r>
            <a:endParaRPr/>
          </a:p>
          <a:p>
            <a:pPr indent="-311150" lvl="0" marL="457200" rtl="0">
              <a:lnSpc>
                <a:spcPct val="200000"/>
              </a:lnSpc>
              <a:spcBef>
                <a:spcPts val="0"/>
              </a:spcBef>
              <a:spcAft>
                <a:spcPts val="0"/>
              </a:spcAft>
              <a:buSzPts val="1300"/>
              <a:buAutoNum type="arabicPeriod"/>
            </a:pPr>
            <a:r>
              <a:rPr lang="en"/>
              <a:t>Subjective, crowdsourced measurements (from people with minimal statistical literacy)</a:t>
            </a:r>
            <a:endParaRPr/>
          </a:p>
          <a:p>
            <a:pPr indent="-311150" lvl="0" marL="457200" rtl="0">
              <a:lnSpc>
                <a:spcPct val="200000"/>
              </a:lnSpc>
              <a:spcBef>
                <a:spcPts val="0"/>
              </a:spcBef>
              <a:spcAft>
                <a:spcPts val="0"/>
              </a:spcAft>
              <a:buSzPts val="1300"/>
              <a:buAutoNum type="arabicPeriod"/>
            </a:pPr>
            <a:r>
              <a:rPr lang="en"/>
              <a:t>Database limited by convenience/interest</a:t>
            </a:r>
            <a:endParaRPr/>
          </a:p>
          <a:p>
            <a:pPr indent="-311150" lvl="0" marL="457200" rtl="0">
              <a:lnSpc>
                <a:spcPct val="200000"/>
              </a:lnSpc>
              <a:spcBef>
                <a:spcPts val="0"/>
              </a:spcBef>
              <a:spcAft>
                <a:spcPts val="0"/>
              </a:spcAft>
              <a:buSzPts val="1300"/>
              <a:buAutoNum type="arabicPeriod"/>
            </a:pPr>
            <a:r>
              <a:rPr lang="en"/>
              <a:t>Cinemetrics is (weirdly) not open about code or data</a:t>
            </a:r>
            <a:endParaRPr/>
          </a:p>
          <a:p>
            <a:pPr indent="-311150" lvl="0" marL="457200" rtl="0">
              <a:lnSpc>
                <a:spcPct val="200000"/>
              </a:lnSpc>
              <a:spcBef>
                <a:spcPts val="0"/>
              </a:spcBef>
              <a:spcAft>
                <a:spcPts val="0"/>
              </a:spcAft>
              <a:buSzPts val="1300"/>
              <a:buAutoNum type="arabicPeriod"/>
            </a:pPr>
            <a:r>
              <a:rPr lang="en"/>
              <a:t>Meta-question: how do we account for new cinematic techniques?</a:t>
            </a:r>
            <a:endParaRPr/>
          </a:p>
        </p:txBody>
      </p:sp>
      <p:pic>
        <p:nvPicPr>
          <p:cNvPr descr="Image result for ball and chain" id="322" name="Google Shape;322;p47"/>
          <p:cNvPicPr preferRelativeResize="0"/>
          <p:nvPr/>
        </p:nvPicPr>
        <p:blipFill>
          <a:blip r:embed="rId3">
            <a:alphaModFix/>
          </a:blip>
          <a:stretch>
            <a:fillRect/>
          </a:stretch>
        </p:blipFill>
        <p:spPr>
          <a:xfrm>
            <a:off x="6688200" y="3062375"/>
            <a:ext cx="2323825" cy="1741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Limitations</a:t>
            </a:r>
            <a:endParaRPr/>
          </a:p>
        </p:txBody>
      </p:sp>
      <p:pic>
        <p:nvPicPr>
          <p:cNvPr id="328" name="Google Shape;328;p48"/>
          <p:cNvPicPr preferRelativeResize="0"/>
          <p:nvPr/>
        </p:nvPicPr>
        <p:blipFill>
          <a:blip r:embed="rId3">
            <a:alphaModFix/>
          </a:blip>
          <a:stretch>
            <a:fillRect/>
          </a:stretch>
        </p:blipFill>
        <p:spPr>
          <a:xfrm>
            <a:off x="2104763" y="1853850"/>
            <a:ext cx="4934475" cy="3289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9"/>
          <p:cNvSpPr txBox="1"/>
          <p:nvPr>
            <p:ph type="title"/>
          </p:nvPr>
        </p:nvSpPr>
        <p:spPr>
          <a:xfrm>
            <a:off x="729450" y="14057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Further research: Interrupted time series</a:t>
            </a:r>
            <a:endParaRPr/>
          </a:p>
        </p:txBody>
      </p:sp>
      <p:sp>
        <p:nvSpPr>
          <p:cNvPr id="334" name="Google Shape;334;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Widely used in the social sciences to study the effect of an intervention on the population being studied using longitudinal data.</a:t>
            </a:r>
            <a:endParaRPr/>
          </a:p>
          <a:p>
            <a:pPr indent="0" lvl="0" marL="0" rtl="0">
              <a:spcBef>
                <a:spcPts val="1600"/>
              </a:spcBef>
              <a:spcAft>
                <a:spcPts val="0"/>
              </a:spcAft>
              <a:buNone/>
            </a:pPr>
            <a:r>
              <a:t/>
            </a:r>
            <a:endParaRPr/>
          </a:p>
          <a:p>
            <a:pPr indent="0" lvl="0" marL="0" rtl="0">
              <a:spcBef>
                <a:spcPts val="1600"/>
              </a:spcBef>
              <a:spcAft>
                <a:spcPts val="1600"/>
              </a:spcAft>
              <a:buNone/>
            </a:pPr>
            <a:r>
              <a:rPr lang="en"/>
              <a:t> </a:t>
            </a:r>
            <a:endParaRPr/>
          </a:p>
        </p:txBody>
      </p:sp>
      <p:pic>
        <p:nvPicPr>
          <p:cNvPr id="335" name="Google Shape;335;p49"/>
          <p:cNvPicPr preferRelativeResize="0"/>
          <p:nvPr/>
        </p:nvPicPr>
        <p:blipFill>
          <a:blip r:embed="rId3">
            <a:alphaModFix/>
          </a:blip>
          <a:stretch>
            <a:fillRect/>
          </a:stretch>
        </p:blipFill>
        <p:spPr>
          <a:xfrm>
            <a:off x="5184850" y="2632275"/>
            <a:ext cx="3616500" cy="1814200"/>
          </a:xfrm>
          <a:prstGeom prst="rect">
            <a:avLst/>
          </a:prstGeom>
          <a:noFill/>
          <a:ln>
            <a:noFill/>
          </a:ln>
        </p:spPr>
      </p:pic>
      <p:sp>
        <p:nvSpPr>
          <p:cNvPr id="336" name="Google Shape;336;p49"/>
          <p:cNvSpPr txBox="1"/>
          <p:nvPr>
            <p:ph idx="1" type="body"/>
          </p:nvPr>
        </p:nvSpPr>
        <p:spPr>
          <a:xfrm>
            <a:off x="729450" y="2735688"/>
            <a:ext cx="4143600" cy="2261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graph shows the projected trend line (smoking rate) based on past data if an intervention (increased taxes on tobacco products) had not occurred versus the trend line after the intervention has occurred.</a:t>
            </a:r>
            <a:endParaRPr/>
          </a:p>
          <a:p>
            <a:pPr indent="0" lvl="0" marL="0" rtl="0">
              <a:spcBef>
                <a:spcPts val="1600"/>
              </a:spcBef>
              <a:spcAft>
                <a:spcPts val="1600"/>
              </a:spcAft>
              <a:buNone/>
            </a:pPr>
            <a:r>
              <a:rPr lang="en"/>
              <a:t>We’d like to employ this method to study the impact on film dynamics before, during, and after the Stalin era.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0"/>
          <p:cNvSpPr txBox="1"/>
          <p:nvPr>
            <p:ph type="title"/>
          </p:nvPr>
        </p:nvSpPr>
        <p:spPr>
          <a:xfrm>
            <a:off x="729450" y="14057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Further work</a:t>
            </a:r>
            <a:endParaRPr/>
          </a:p>
        </p:txBody>
      </p:sp>
      <p:sp>
        <p:nvSpPr>
          <p:cNvPr id="342" name="Google Shape;342;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Successfully compare global trends to the Russian trends (it crashed our computers).</a:t>
            </a:r>
            <a:endParaRPr/>
          </a:p>
          <a:p>
            <a:pPr indent="0" lvl="0" marL="0">
              <a:spcBef>
                <a:spcPts val="1600"/>
              </a:spcBef>
              <a:spcAft>
                <a:spcPts val="0"/>
              </a:spcAft>
              <a:buNone/>
            </a:pPr>
            <a:r>
              <a:rPr lang="en"/>
              <a:t>Build a classifier to predict the time period of a film from shot data.</a:t>
            </a:r>
            <a:endParaRPr/>
          </a:p>
          <a:p>
            <a:pPr indent="0" lvl="0" marL="0">
              <a:spcBef>
                <a:spcPts val="1600"/>
              </a:spcBef>
              <a:spcAft>
                <a:spcPts val="0"/>
              </a:spcAft>
              <a:buNone/>
            </a:pPr>
            <a:r>
              <a:rPr lang="en"/>
              <a:t>Account for short films.</a:t>
            </a:r>
            <a:endParaRPr/>
          </a:p>
          <a:p>
            <a:pPr indent="0" lvl="0" marL="0" rtl="0">
              <a:spcBef>
                <a:spcPts val="1600"/>
              </a:spcBef>
              <a:spcAft>
                <a:spcPts val="1600"/>
              </a:spcAft>
              <a:buNone/>
            </a:pPr>
            <a:r>
              <a:t/>
            </a:r>
            <a:endParaRPr/>
          </a:p>
        </p:txBody>
      </p:sp>
      <p:pic>
        <p:nvPicPr>
          <p:cNvPr id="343" name="Google Shape;343;p50"/>
          <p:cNvPicPr preferRelativeResize="0"/>
          <p:nvPr/>
        </p:nvPicPr>
        <p:blipFill>
          <a:blip r:embed="rId3">
            <a:alphaModFix/>
          </a:blip>
          <a:stretch>
            <a:fillRect/>
          </a:stretch>
        </p:blipFill>
        <p:spPr>
          <a:xfrm>
            <a:off x="6762750" y="2771763"/>
            <a:ext cx="2381250" cy="2371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1"/>
          <p:cNvSpPr txBox="1"/>
          <p:nvPr>
            <p:ph type="title"/>
          </p:nvPr>
        </p:nvSpPr>
        <p:spPr>
          <a:xfrm>
            <a:off x="729450" y="14057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Conclusion</a:t>
            </a:r>
            <a:endParaRPr/>
          </a:p>
        </p:txBody>
      </p:sp>
      <p:sp>
        <p:nvSpPr>
          <p:cNvPr id="349" name="Google Shape;349;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en" sz="1600"/>
              <a:t>We found partial support for our hypothesis (awesome)</a:t>
            </a:r>
            <a:br>
              <a:rPr lang="en" sz="1600"/>
            </a:br>
            <a:endParaRPr sz="1600"/>
          </a:p>
          <a:p>
            <a:pPr indent="-330200" lvl="0" marL="457200" rtl="0">
              <a:spcBef>
                <a:spcPts val="0"/>
              </a:spcBef>
              <a:spcAft>
                <a:spcPts val="0"/>
              </a:spcAft>
              <a:buSzPts val="1600"/>
              <a:buChar char="●"/>
            </a:pPr>
            <a:r>
              <a:rPr lang="en" sz="1600"/>
              <a:t>We had some problems with our data source (typical!)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Film theory primer</a:t>
            </a:r>
            <a:endParaRPr/>
          </a:p>
        </p:txBody>
      </p:sp>
      <p:pic>
        <p:nvPicPr>
          <p:cNvPr descr="Image result for film camera motion picture" id="108" name="Google Shape;108;p16"/>
          <p:cNvPicPr preferRelativeResize="0"/>
          <p:nvPr/>
        </p:nvPicPr>
        <p:blipFill>
          <a:blip r:embed="rId3">
            <a:alphaModFix/>
          </a:blip>
          <a:stretch>
            <a:fillRect/>
          </a:stretch>
        </p:blipFill>
        <p:spPr>
          <a:xfrm>
            <a:off x="5846225" y="1492662"/>
            <a:ext cx="3699749" cy="3716875"/>
          </a:xfrm>
          <a:prstGeom prst="rect">
            <a:avLst/>
          </a:prstGeom>
          <a:noFill/>
          <a:ln>
            <a:noFill/>
          </a:ln>
        </p:spPr>
      </p:pic>
      <p:sp>
        <p:nvSpPr>
          <p:cNvPr id="109" name="Google Shape;109;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Cinema is one of the first global art forms.</a:t>
            </a:r>
            <a:endParaRPr/>
          </a:p>
          <a:p>
            <a:pPr indent="0" lvl="0" marL="0">
              <a:spcBef>
                <a:spcPts val="1600"/>
              </a:spcBef>
              <a:spcAft>
                <a:spcPts val="0"/>
              </a:spcAft>
              <a:buNone/>
            </a:pPr>
            <a:r>
              <a:rPr lang="en"/>
              <a:t>Russian directors (like Eisenstein) contributed quite a bit to film technique.</a:t>
            </a:r>
            <a:endParaRPr/>
          </a:p>
          <a:p>
            <a:pPr indent="0" lvl="0" marL="0">
              <a:spcBef>
                <a:spcPts val="1600"/>
              </a:spcBef>
              <a:spcAft>
                <a:spcPts val="0"/>
              </a:spcAft>
              <a:buNone/>
            </a:pPr>
            <a:r>
              <a:rPr lang="en"/>
              <a:t>Montage (cutting scenes together) is the </a:t>
            </a:r>
            <a:r>
              <a:rPr i="1" lang="en"/>
              <a:t>grammar </a:t>
            </a:r>
            <a:r>
              <a:rPr lang="en"/>
              <a:t>of cinema.</a:t>
            </a:r>
            <a:endParaRPr/>
          </a:p>
          <a:p>
            <a:pPr indent="0" lvl="0" marL="0">
              <a:spcBef>
                <a:spcPts val="1600"/>
              </a:spcBef>
              <a:spcAft>
                <a:spcPts val="0"/>
              </a:spcAft>
              <a:buNone/>
            </a:pPr>
            <a:r>
              <a:rPr lang="en"/>
              <a:t>Changes induced in a film through montage are called </a:t>
            </a:r>
            <a:r>
              <a:rPr i="1" lang="en"/>
              <a:t>dynamics</a:t>
            </a:r>
            <a:r>
              <a:rPr lang="en"/>
              <a:t>.</a:t>
            </a:r>
            <a:endParaRPr/>
          </a:p>
          <a:p>
            <a:pPr indent="0" lvl="0" marL="0">
              <a:spcBef>
                <a:spcPts val="1600"/>
              </a:spcBef>
              <a:spcAft>
                <a:spcPts val="1600"/>
              </a:spcAft>
              <a:buNone/>
            </a:pPr>
            <a:r>
              <a:rPr lang="en"/>
              <a:t>Dynamics help build </a:t>
            </a:r>
            <a:r>
              <a:rPr i="1" lang="en"/>
              <a:t>feelings</a:t>
            </a:r>
            <a:r>
              <a:rPr lang="en"/>
              <a:t> for viewers of a film (tension vs. calm, for example).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0000"/>
        </a:solidFill>
      </p:bgPr>
    </p:bg>
    <p:spTree>
      <p:nvGrpSpPr>
        <p:cNvPr id="353" name="Shape 353"/>
        <p:cNvGrpSpPr/>
        <p:nvPr/>
      </p:nvGrpSpPr>
      <p:grpSpPr>
        <a:xfrm>
          <a:off x="0" y="0"/>
          <a:ext cx="0" cy="0"/>
          <a:chOff x="0" y="0"/>
          <a:chExt cx="0" cy="0"/>
        </a:xfrm>
      </p:grpSpPr>
      <p:sp>
        <p:nvSpPr>
          <p:cNvPr id="354" name="Google Shape;354;p52"/>
          <p:cNvSpPr/>
          <p:nvPr/>
        </p:nvSpPr>
        <p:spPr>
          <a:xfrm>
            <a:off x="-41250" y="0"/>
            <a:ext cx="9230100" cy="51435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5" name="Google Shape;355;p52"/>
          <p:cNvSpPr txBox="1"/>
          <p:nvPr>
            <p:ph type="title"/>
          </p:nvPr>
        </p:nvSpPr>
        <p:spPr>
          <a:xfrm>
            <a:off x="729450" y="14057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00"/>
                </a:solidFill>
              </a:rPr>
              <a:t>до свидания!</a:t>
            </a:r>
            <a:endParaRPr>
              <a:solidFill>
                <a:srgbClr val="FFFF00"/>
              </a:solidFill>
            </a:endParaRPr>
          </a:p>
        </p:txBody>
      </p:sp>
      <p:sp>
        <p:nvSpPr>
          <p:cNvPr id="356" name="Google Shape;356;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9600">
                <a:solidFill>
                  <a:srgbClr val="FFFF00"/>
                </a:solidFill>
              </a:rPr>
              <a:t>вопросов?</a:t>
            </a:r>
            <a:endParaRPr b="1" sz="9600">
              <a:solidFill>
                <a:srgbClr val="FFFF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References</a:t>
            </a:r>
            <a:endParaRPr/>
          </a:p>
        </p:txBody>
      </p:sp>
      <p:sp>
        <p:nvSpPr>
          <p:cNvPr id="362" name="Google Shape;362;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200">
                <a:solidFill>
                  <a:srgbClr val="000000"/>
                </a:solidFill>
                <a:latin typeface="Calibri"/>
                <a:ea typeface="Calibri"/>
                <a:cs typeface="Calibri"/>
                <a:sym typeface="Calibri"/>
              </a:rPr>
              <a:t>Baxter, M. (2014). Notes on cinemetric data analysis [monograph]. Retrieved from </a:t>
            </a:r>
            <a:r>
              <a:rPr lang="en" sz="1200" u="sng">
                <a:solidFill>
                  <a:srgbClr val="1155CC"/>
                </a:solidFill>
                <a:latin typeface="Calibri"/>
                <a:ea typeface="Calibri"/>
                <a:cs typeface="Calibri"/>
                <a:sym typeface="Calibri"/>
                <a:hlinkClick r:id="rId3"/>
              </a:rPr>
              <a:t>http://www.cinemetrics.lv/articles.php</a:t>
            </a:r>
            <a:endParaRPr sz="1200">
              <a:solidFill>
                <a:srgbClr val="000000"/>
              </a:solidFill>
              <a:latin typeface="Calibri"/>
              <a:ea typeface="Calibri"/>
              <a:cs typeface="Calibri"/>
              <a:sym typeface="Calibri"/>
            </a:endParaRPr>
          </a:p>
          <a:p>
            <a:pPr indent="0" lvl="0" marL="0" rtl="0">
              <a:lnSpc>
                <a:spcPct val="100000"/>
              </a:lnSpc>
              <a:spcBef>
                <a:spcPts val="0"/>
              </a:spcBef>
              <a:spcAft>
                <a:spcPts val="0"/>
              </a:spcAft>
              <a:buNone/>
            </a:pPr>
            <a:br>
              <a:rPr b="1" lang="en" sz="1200">
                <a:solidFill>
                  <a:srgbClr val="000000"/>
                </a:solidFill>
                <a:latin typeface="Calibri"/>
                <a:ea typeface="Calibri"/>
                <a:cs typeface="Calibri"/>
                <a:sym typeface="Calibri"/>
              </a:rPr>
            </a:br>
            <a:r>
              <a:rPr lang="en" sz="1200">
                <a:solidFill>
                  <a:srgbClr val="000000"/>
                </a:solidFill>
                <a:latin typeface="Calibri"/>
                <a:ea typeface="Calibri"/>
                <a:cs typeface="Calibri"/>
                <a:sym typeface="Calibri"/>
              </a:rPr>
              <a:t>Cinemetrics. (n.d.). Retrieved from </a:t>
            </a:r>
            <a:r>
              <a:rPr lang="en" sz="1200" u="sng">
                <a:solidFill>
                  <a:srgbClr val="0563C1"/>
                </a:solidFill>
                <a:latin typeface="Calibri"/>
                <a:ea typeface="Calibri"/>
                <a:cs typeface="Calibri"/>
                <a:sym typeface="Calibri"/>
                <a:hlinkClick r:id="rId4"/>
              </a:rPr>
              <a:t>http://www.cinemetrics.lv/database.php</a:t>
            </a:r>
            <a:endParaRPr sz="1600"/>
          </a:p>
          <a:p>
            <a:pPr indent="0" lvl="0" marL="0" rtl="0">
              <a:lnSpc>
                <a:spcPct val="100000"/>
              </a:lnSpc>
              <a:spcBef>
                <a:spcPts val="0"/>
              </a:spcBef>
              <a:spcAft>
                <a:spcPts val="0"/>
              </a:spcAft>
              <a:buNone/>
            </a:pPr>
            <a:r>
              <a:t/>
            </a:r>
            <a:endParaRPr sz="1600"/>
          </a:p>
          <a:p>
            <a:pPr indent="0" lvl="0" marL="0" rtl="0">
              <a:lnSpc>
                <a:spcPct val="100000"/>
              </a:lnSpc>
              <a:spcBef>
                <a:spcPts val="0"/>
              </a:spcBef>
              <a:spcAft>
                <a:spcPts val="0"/>
              </a:spcAft>
              <a:buNone/>
            </a:pPr>
            <a:r>
              <a:rPr lang="en" sz="1200">
                <a:solidFill>
                  <a:srgbClr val="000000"/>
                </a:solidFill>
                <a:latin typeface="Calibri"/>
                <a:ea typeface="Calibri"/>
                <a:cs typeface="Calibri"/>
                <a:sym typeface="Calibri"/>
              </a:rPr>
              <a:t>Field, A. P., Miles, J., &amp; Field, Z. (2012). </a:t>
            </a:r>
            <a:r>
              <a:rPr i="1" lang="en" sz="1200">
                <a:solidFill>
                  <a:srgbClr val="000000"/>
                </a:solidFill>
                <a:latin typeface="Calibri"/>
                <a:ea typeface="Calibri"/>
                <a:cs typeface="Calibri"/>
                <a:sym typeface="Calibri"/>
              </a:rPr>
              <a:t>Discovering statistics using R</a:t>
            </a:r>
            <a:r>
              <a:rPr lang="en" sz="1200">
                <a:solidFill>
                  <a:srgbClr val="000000"/>
                </a:solidFill>
                <a:latin typeface="Calibri"/>
                <a:ea typeface="Calibri"/>
                <a:cs typeface="Calibri"/>
                <a:sym typeface="Calibri"/>
              </a:rPr>
              <a:t>. London: Sage.</a:t>
            </a:r>
            <a:br>
              <a:rPr lang="en" sz="1200">
                <a:solidFill>
                  <a:srgbClr val="000000"/>
                </a:solidFill>
                <a:latin typeface="Calibri"/>
                <a:ea typeface="Calibri"/>
                <a:cs typeface="Calibri"/>
                <a:sym typeface="Calibri"/>
              </a:rPr>
            </a:br>
            <a:endParaRPr sz="1600"/>
          </a:p>
          <a:p>
            <a:pPr indent="0" lvl="0" marL="0" rtl="0">
              <a:lnSpc>
                <a:spcPct val="100000"/>
              </a:lnSpc>
              <a:spcBef>
                <a:spcPts val="0"/>
              </a:spcBef>
              <a:spcAft>
                <a:spcPts val="0"/>
              </a:spcAft>
              <a:buNone/>
            </a:pPr>
            <a:r>
              <a:t/>
            </a:r>
            <a:endParaRPr sz="1600"/>
          </a:p>
          <a:p>
            <a:pPr indent="0" lvl="0" marL="0" rtl="0">
              <a:lnSpc>
                <a:spcPct val="100000"/>
              </a:lnSpc>
              <a:spcBef>
                <a:spcPts val="0"/>
              </a:spcBef>
              <a:spcAft>
                <a:spcPts val="0"/>
              </a:spcAft>
              <a:buNone/>
            </a:pPr>
            <a:r>
              <a:t/>
            </a:r>
            <a:endParaRPr sz="1600"/>
          </a:p>
          <a:p>
            <a:pPr indent="0" lvl="0" marL="0" rtl="0">
              <a:lnSpc>
                <a:spcPct val="100000"/>
              </a:lnSpc>
              <a:spcBef>
                <a:spcPts val="0"/>
              </a:spcBef>
              <a:spcAft>
                <a:spcPts val="0"/>
              </a:spcAft>
              <a:buNone/>
            </a:pPr>
            <a:r>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Let’s go to the tape!</a:t>
            </a:r>
            <a:endParaRPr/>
          </a:p>
        </p:txBody>
      </p:sp>
      <p:sp>
        <p:nvSpPr>
          <p:cNvPr id="115" name="Google Shape;115;p17"/>
          <p:cNvSpPr txBox="1"/>
          <p:nvPr>
            <p:ph idx="1" type="body"/>
          </p:nvPr>
        </p:nvSpPr>
        <p:spPr>
          <a:xfrm>
            <a:off x="729450" y="2078875"/>
            <a:ext cx="5209500" cy="226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Let’s contrast two dramatically  different films to understand montage:</a:t>
            </a:r>
            <a:endParaRPr/>
          </a:p>
          <a:p>
            <a:pPr indent="0" lvl="0" marL="0">
              <a:spcBef>
                <a:spcPts val="1600"/>
              </a:spcBef>
              <a:spcAft>
                <a:spcPts val="0"/>
              </a:spcAft>
              <a:buNone/>
            </a:pPr>
            <a:r>
              <a:rPr lang="en" u="sng">
                <a:solidFill>
                  <a:schemeClr val="hlink"/>
                </a:solidFill>
                <a:hlinkClick r:id="rId3"/>
              </a:rPr>
              <a:t>October: Ten Days that Shook the World (1927)</a:t>
            </a:r>
            <a:r>
              <a:rPr lang="en"/>
              <a:t>, dir Sergei Eisenstein</a:t>
            </a:r>
            <a:endParaRPr/>
          </a:p>
          <a:p>
            <a:pPr indent="0" lvl="0" marL="0">
              <a:spcBef>
                <a:spcPts val="1600"/>
              </a:spcBef>
              <a:spcAft>
                <a:spcPts val="0"/>
              </a:spcAft>
              <a:buNone/>
            </a:pPr>
            <a:r>
              <a:rPr lang="en" u="sng">
                <a:solidFill>
                  <a:schemeClr val="hlink"/>
                </a:solidFill>
                <a:hlinkClick r:id="rId4"/>
              </a:rPr>
              <a:t>Solaris (1972)</a:t>
            </a:r>
            <a:r>
              <a:rPr lang="en"/>
              <a:t>, dir Andrei Tarkovsky</a:t>
            </a:r>
            <a:endParaRPr/>
          </a:p>
          <a:p>
            <a:pPr indent="0" lvl="0" marL="0" rtl="0">
              <a:spcBef>
                <a:spcPts val="1600"/>
              </a:spcBef>
              <a:spcAft>
                <a:spcPts val="1600"/>
              </a:spcAft>
              <a:buNone/>
            </a:pPr>
            <a:r>
              <a:rPr b="1" lang="en"/>
              <a:t>Did you notice the contrast in shot duration or the number of shots?</a:t>
            </a:r>
            <a:endParaRPr b="1"/>
          </a:p>
        </p:txBody>
      </p:sp>
      <p:pic>
        <p:nvPicPr>
          <p:cNvPr descr="Image result for cut film strip" id="116" name="Google Shape;116;p17"/>
          <p:cNvPicPr preferRelativeResize="0"/>
          <p:nvPr/>
        </p:nvPicPr>
        <p:blipFill>
          <a:blip r:embed="rId5">
            <a:alphaModFix/>
          </a:blip>
          <a:stretch>
            <a:fillRect/>
          </a:stretch>
        </p:blipFill>
        <p:spPr>
          <a:xfrm>
            <a:off x="6378750" y="1707225"/>
            <a:ext cx="2251219" cy="2261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Historical primer</a:t>
            </a:r>
            <a:endParaRPr/>
          </a:p>
        </p:txBody>
      </p:sp>
      <p:sp>
        <p:nvSpPr>
          <p:cNvPr id="122" name="Google Shape;122;p18"/>
          <p:cNvSpPr txBox="1"/>
          <p:nvPr>
            <p:ph idx="1" type="body"/>
          </p:nvPr>
        </p:nvSpPr>
        <p:spPr>
          <a:xfrm>
            <a:off x="729450" y="2078875"/>
            <a:ext cx="6092100" cy="226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After the Russian Revolution (1917), a new regime needed to consolidate power.</a:t>
            </a:r>
            <a:endParaRPr/>
          </a:p>
          <a:p>
            <a:pPr indent="0" lvl="0" marL="0">
              <a:spcBef>
                <a:spcPts val="1600"/>
              </a:spcBef>
              <a:spcAft>
                <a:spcPts val="0"/>
              </a:spcAft>
              <a:buNone/>
            </a:pPr>
            <a:r>
              <a:rPr lang="en"/>
              <a:t>People were distributed across a huge country, and were mostly illiterate.</a:t>
            </a:r>
            <a:endParaRPr/>
          </a:p>
          <a:p>
            <a:pPr indent="0" lvl="0" marL="0">
              <a:spcBef>
                <a:spcPts val="1600"/>
              </a:spcBef>
              <a:spcAft>
                <a:spcPts val="0"/>
              </a:spcAft>
              <a:buNone/>
            </a:pPr>
            <a:r>
              <a:rPr lang="en"/>
              <a:t>Lenin (and Stalin) used art as a political tool, but especially visual art (like film).</a:t>
            </a:r>
            <a:endParaRPr/>
          </a:p>
          <a:p>
            <a:pPr indent="0" lvl="0" marL="0">
              <a:spcBef>
                <a:spcPts val="1600"/>
              </a:spcBef>
              <a:spcAft>
                <a:spcPts val="0"/>
              </a:spcAft>
              <a:buNone/>
            </a:pPr>
            <a:r>
              <a:rPr lang="en"/>
              <a:t>Stalin mandated a policy of </a:t>
            </a:r>
            <a:r>
              <a:rPr i="1" lang="en"/>
              <a:t>socialist realism</a:t>
            </a:r>
            <a:r>
              <a:rPr lang="en"/>
              <a:t>, starting in 1933.</a:t>
            </a:r>
            <a:endParaRPr/>
          </a:p>
          <a:p>
            <a:pPr indent="0" lvl="0" marL="0">
              <a:spcBef>
                <a:spcPts val="1600"/>
              </a:spcBef>
              <a:spcAft>
                <a:spcPts val="0"/>
              </a:spcAft>
              <a:buNone/>
            </a:pPr>
            <a:r>
              <a:rPr lang="en"/>
              <a:t>The goal was to champion the </a:t>
            </a:r>
            <a:r>
              <a:rPr i="1" lang="en"/>
              <a:t>real life</a:t>
            </a:r>
            <a:r>
              <a:rPr lang="en"/>
              <a:t> of workers, the average citizens.</a:t>
            </a:r>
            <a:endParaRPr/>
          </a:p>
          <a:p>
            <a:pPr indent="0" lvl="0" marL="0" rtl="0">
              <a:spcBef>
                <a:spcPts val="1600"/>
              </a:spcBef>
              <a:spcAft>
                <a:spcPts val="1600"/>
              </a:spcAft>
              <a:buNone/>
            </a:pPr>
            <a:r>
              <a:rPr lang="en"/>
              <a:t>To show real life effectively, we surmise directors would use less montage.</a:t>
            </a:r>
            <a:endParaRPr/>
          </a:p>
        </p:txBody>
      </p:sp>
      <p:pic>
        <p:nvPicPr>
          <p:cNvPr descr="Image result for hammer and sickle" id="123" name="Google Shape;123;p18"/>
          <p:cNvPicPr preferRelativeResize="0"/>
          <p:nvPr/>
        </p:nvPicPr>
        <p:blipFill>
          <a:blip r:embed="rId3">
            <a:alphaModFix/>
          </a:blip>
          <a:stretch>
            <a:fillRect/>
          </a:stretch>
        </p:blipFill>
        <p:spPr>
          <a:xfrm>
            <a:off x="6821550" y="2078863"/>
            <a:ext cx="2010375" cy="2010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Our research question</a:t>
            </a:r>
            <a:endParaRPr/>
          </a:p>
        </p:txBody>
      </p:sp>
      <p:sp>
        <p:nvSpPr>
          <p:cNvPr id="129" name="Google Shape;129;p19"/>
          <p:cNvSpPr txBox="1"/>
          <p:nvPr>
            <p:ph idx="4294967295"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chemeClr val="lt1"/>
                </a:solidFill>
              </a:rPr>
              <a:t>Is </a:t>
            </a:r>
            <a:r>
              <a:rPr lang="en" sz="2400">
                <a:solidFill>
                  <a:schemeClr val="lt1"/>
                </a:solidFill>
              </a:rPr>
              <a:t>there a statistically significant and substantial change in film dynamics in the Soviet Union after 1934 (after mandated socialist realism) and then again in 1953 (after Stalin’s death)?</a:t>
            </a:r>
            <a:endParaRPr sz="24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Methods: Our data source &amp; features</a:t>
            </a:r>
            <a:endParaRPr/>
          </a:p>
        </p:txBody>
      </p:sp>
      <p:sp>
        <p:nvSpPr>
          <p:cNvPr id="135" name="Google Shape;135;p20"/>
          <p:cNvSpPr txBox="1"/>
          <p:nvPr>
            <p:ph idx="1" type="body"/>
          </p:nvPr>
        </p:nvSpPr>
        <p:spPr>
          <a:xfrm>
            <a:off x="729450" y="2078875"/>
            <a:ext cx="5155200" cy="226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Cinemetrics, a movie measurement database,  was our primary source.</a:t>
            </a:r>
            <a:endParaRPr/>
          </a:p>
          <a:p>
            <a:pPr indent="0" lvl="0" marL="0">
              <a:spcBef>
                <a:spcPts val="1600"/>
              </a:spcBef>
              <a:spcAft>
                <a:spcPts val="0"/>
              </a:spcAft>
              <a:buNone/>
            </a:pPr>
            <a:r>
              <a:rPr lang="en"/>
              <a:t>Contains both qualitative  features (film name, director, country) and quantitative features (shot length, number of shots per film, median/average shot length per film, and so on).</a:t>
            </a:r>
            <a:endParaRPr/>
          </a:p>
          <a:p>
            <a:pPr indent="0" lvl="0" marL="0" rtl="0">
              <a:spcBef>
                <a:spcPts val="1600"/>
              </a:spcBef>
              <a:spcAft>
                <a:spcPts val="1600"/>
              </a:spcAft>
              <a:buNone/>
            </a:pPr>
            <a:r>
              <a:rPr b="1" lang="en"/>
              <a:t>Total Films: ~18,000</a:t>
            </a:r>
            <a:endParaRPr b="1"/>
          </a:p>
        </p:txBody>
      </p:sp>
      <p:pic>
        <p:nvPicPr>
          <p:cNvPr id="136" name="Google Shape;136;p20"/>
          <p:cNvPicPr preferRelativeResize="0"/>
          <p:nvPr/>
        </p:nvPicPr>
        <p:blipFill>
          <a:blip r:embed="rId3">
            <a:alphaModFix/>
          </a:blip>
          <a:stretch>
            <a:fillRect/>
          </a:stretch>
        </p:blipFill>
        <p:spPr>
          <a:xfrm>
            <a:off x="5812850" y="2187825"/>
            <a:ext cx="2904950" cy="1788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Methods: Our data source &amp; features</a:t>
            </a:r>
            <a:endParaRPr/>
          </a:p>
        </p:txBody>
      </p:sp>
      <p:sp>
        <p:nvSpPr>
          <p:cNvPr id="142" name="Google Shape;142;p21"/>
          <p:cNvSpPr txBox="1"/>
          <p:nvPr>
            <p:ph idx="1" type="body"/>
          </p:nvPr>
        </p:nvSpPr>
        <p:spPr>
          <a:xfrm>
            <a:off x="530725" y="4100400"/>
            <a:ext cx="3832500" cy="4080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b="1" lang="en" sz="1500">
                <a:solidFill>
                  <a:schemeClr val="dk1"/>
                </a:solidFill>
                <a:latin typeface="Verdana"/>
                <a:ea typeface="Verdana"/>
                <a:cs typeface="Verdana"/>
                <a:sym typeface="Verdana"/>
              </a:rPr>
              <a:t>Battleship Potemkin </a:t>
            </a:r>
            <a:r>
              <a:rPr b="1" lang="en" sz="1500">
                <a:solidFill>
                  <a:schemeClr val="dk1"/>
                </a:solidFill>
                <a:latin typeface="Verdana"/>
                <a:ea typeface="Verdana"/>
                <a:cs typeface="Verdana"/>
                <a:sym typeface="Verdana"/>
              </a:rPr>
              <a:t>(1925)</a:t>
            </a:r>
            <a:endParaRPr/>
          </a:p>
        </p:txBody>
      </p:sp>
      <p:pic>
        <p:nvPicPr>
          <p:cNvPr id="143" name="Google Shape;143;p21"/>
          <p:cNvPicPr preferRelativeResize="0"/>
          <p:nvPr/>
        </p:nvPicPr>
        <p:blipFill>
          <a:blip r:embed="rId3">
            <a:alphaModFix/>
          </a:blip>
          <a:stretch>
            <a:fillRect/>
          </a:stretch>
        </p:blipFill>
        <p:spPr>
          <a:xfrm>
            <a:off x="4929150" y="2544975"/>
            <a:ext cx="3542955" cy="1567125"/>
          </a:xfrm>
          <a:prstGeom prst="rect">
            <a:avLst/>
          </a:prstGeom>
          <a:noFill/>
          <a:ln>
            <a:noFill/>
          </a:ln>
        </p:spPr>
      </p:pic>
      <p:sp>
        <p:nvSpPr>
          <p:cNvPr id="144" name="Google Shape;144;p21"/>
          <p:cNvSpPr txBox="1"/>
          <p:nvPr>
            <p:ph idx="1" type="body"/>
          </p:nvPr>
        </p:nvSpPr>
        <p:spPr>
          <a:xfrm>
            <a:off x="4784375" y="4100400"/>
            <a:ext cx="3832500" cy="4080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b="1" lang="en" sz="1500">
                <a:solidFill>
                  <a:schemeClr val="dk1"/>
                </a:solidFill>
                <a:latin typeface="Verdana"/>
                <a:ea typeface="Verdana"/>
                <a:cs typeface="Verdana"/>
                <a:sym typeface="Verdana"/>
              </a:rPr>
              <a:t>Alexander Nevsky (1938)</a:t>
            </a:r>
            <a:endParaRPr/>
          </a:p>
        </p:txBody>
      </p:sp>
      <p:sp>
        <p:nvSpPr>
          <p:cNvPr id="145" name="Google Shape;145;p21"/>
          <p:cNvSpPr txBox="1"/>
          <p:nvPr>
            <p:ph idx="1" type="body"/>
          </p:nvPr>
        </p:nvSpPr>
        <p:spPr>
          <a:xfrm>
            <a:off x="313500" y="4418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Shots in min:sec plotted against shot length, with regression lines.</a:t>
            </a:r>
            <a:endParaRPr/>
          </a:p>
        </p:txBody>
      </p:sp>
      <p:sp>
        <p:nvSpPr>
          <p:cNvPr id="146" name="Google Shape;146;p21"/>
          <p:cNvSpPr txBox="1"/>
          <p:nvPr>
            <p:ph idx="1" type="body"/>
          </p:nvPr>
        </p:nvSpPr>
        <p:spPr>
          <a:xfrm>
            <a:off x="313500" y="1995400"/>
            <a:ext cx="8520600" cy="40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This is how Cinemetrics data is visualized on the site:</a:t>
            </a:r>
            <a:endParaRPr/>
          </a:p>
        </p:txBody>
      </p:sp>
      <p:pic>
        <p:nvPicPr>
          <p:cNvPr id="147" name="Google Shape;147;p21"/>
          <p:cNvPicPr preferRelativeResize="0"/>
          <p:nvPr/>
        </p:nvPicPr>
        <p:blipFill>
          <a:blip r:embed="rId4">
            <a:alphaModFix/>
          </a:blip>
          <a:stretch>
            <a:fillRect/>
          </a:stretch>
        </p:blipFill>
        <p:spPr>
          <a:xfrm>
            <a:off x="1024525" y="2544950"/>
            <a:ext cx="3656597" cy="1567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